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8" r:id="rId3"/>
    <p:sldId id="259" r:id="rId4"/>
    <p:sldId id="260" r:id="rId5"/>
    <p:sldId id="261" r:id="rId6"/>
    <p:sldId id="266"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6" r:id="rId28"/>
    <p:sldId id="287" r:id="rId29"/>
    <p:sldId id="288" r:id="rId30"/>
    <p:sldId id="289" r:id="rId31"/>
    <p:sldId id="290" r:id="rId32"/>
    <p:sldId id="291" r:id="rId33"/>
    <p:sldId id="292" r:id="rId34"/>
    <p:sldId id="293" r:id="rId35"/>
    <p:sldId id="294" r:id="rId36"/>
    <p:sldId id="295"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00"/>
    <a:srgbClr val="FFFF00"/>
    <a:srgbClr val="E7F65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4716463" y="5345113"/>
            <a:ext cx="4427537" cy="1512887"/>
            <a:chOff x="2971" y="3367"/>
            <a:chExt cx="2789" cy="953"/>
          </a:xfrm>
        </p:grpSpPr>
        <p:sp>
          <p:nvSpPr>
            <p:cNvPr id="5123"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5124"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5"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6"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7"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8"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29"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0"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1"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2"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3"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4"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5"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6"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5137"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513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513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140" name="Rectangle 20"/>
          <p:cNvSpPr>
            <a:spLocks noGrp="1" noChangeArrowheads="1"/>
          </p:cNvSpPr>
          <p:nvPr>
            <p:ph type="dt" sz="quarter" idx="2"/>
          </p:nvPr>
        </p:nvSpPr>
        <p:spPr/>
        <p:txBody>
          <a:bodyPr/>
          <a:lstStyle>
            <a:lvl1pPr>
              <a:defRPr/>
            </a:lvl1pPr>
          </a:lstStyle>
          <a:p>
            <a:endParaRPr lang="en-US"/>
          </a:p>
        </p:txBody>
      </p:sp>
      <p:sp>
        <p:nvSpPr>
          <p:cNvPr id="5141" name="Rectangle 21"/>
          <p:cNvSpPr>
            <a:spLocks noGrp="1" noChangeArrowheads="1"/>
          </p:cNvSpPr>
          <p:nvPr>
            <p:ph type="ftr" sz="quarter" idx="3"/>
          </p:nvPr>
        </p:nvSpPr>
        <p:spPr/>
        <p:txBody>
          <a:bodyPr/>
          <a:lstStyle>
            <a:lvl1pPr>
              <a:defRPr/>
            </a:lvl1pPr>
          </a:lstStyle>
          <a:p>
            <a:endParaRPr lang="en-US"/>
          </a:p>
        </p:txBody>
      </p:sp>
      <p:sp>
        <p:nvSpPr>
          <p:cNvPr id="5142" name="Rectangle 22"/>
          <p:cNvSpPr>
            <a:spLocks noGrp="1" noChangeArrowheads="1"/>
          </p:cNvSpPr>
          <p:nvPr>
            <p:ph type="sldNum" sz="quarter" idx="4"/>
          </p:nvPr>
        </p:nvSpPr>
        <p:spPr/>
        <p:txBody>
          <a:bodyPr/>
          <a:lstStyle>
            <a:lvl1pPr>
              <a:defRPr/>
            </a:lvl1pPr>
          </a:lstStyle>
          <a:p>
            <a:fld id="{6FD9A1C4-14DC-44E0-BC2E-B35CDB51D6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7ECF21-9B42-431F-8BD6-FEC41BFDE78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F2AB7D-5C31-451F-A8A1-66C95C97773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F333B74F-8C11-4A7F-B494-E2FFC5E5FA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D16063-1C42-42E1-A35E-DF3458E2EB1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151AE1-5EFB-47B6-944A-3E8CA0598C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116285-B062-45BA-AD81-D8CEA592B67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F38915-3EBD-405F-B680-2F31A171C90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229C6A-0510-48C0-8843-75E77CD3536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5A80A2D-BABA-4E01-B898-4855C4D80F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9B8171-322C-46D5-AFDE-6C280912332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183A28-6EBE-4C27-8DAE-26EDA1F2C8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16463" y="5345113"/>
            <a:ext cx="4427537" cy="1512887"/>
            <a:chOff x="2971" y="3367"/>
            <a:chExt cx="2789" cy="953"/>
          </a:xfrm>
        </p:grpSpPr>
        <p:sp>
          <p:nvSpPr>
            <p:cNvPr id="409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410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0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411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411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1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1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1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E38FF26-618D-4F8E-9846-C69264169A23}" type="slidenum">
              <a:rPr lang="en-US"/>
              <a:pPr/>
              <a:t>‹#›</a:t>
            </a:fld>
            <a:endParaRPr lang="en-US"/>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228600" y="533400"/>
            <a:ext cx="8534400" cy="293052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Water Quality</a:t>
            </a:r>
          </a:p>
          <a:p>
            <a:pPr algn="ctr"/>
            <a:r>
              <a:rPr 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Indicators</a:t>
            </a:r>
          </a:p>
        </p:txBody>
      </p:sp>
      <p:pic>
        <p:nvPicPr>
          <p:cNvPr id="2053" name="Picture 5" descr="wq2"/>
          <p:cNvPicPr>
            <a:picLocks noChangeAspect="1" noChangeArrowheads="1"/>
          </p:cNvPicPr>
          <p:nvPr/>
        </p:nvPicPr>
        <p:blipFill>
          <a:blip r:embed="rId2" cstate="print"/>
          <a:srcRect/>
          <a:stretch>
            <a:fillRect/>
          </a:stretch>
        </p:blipFill>
        <p:spPr bwMode="auto">
          <a:xfrm>
            <a:off x="2514600" y="3756025"/>
            <a:ext cx="4114800" cy="3101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800">
                <a:solidFill>
                  <a:srgbClr val="FF9900"/>
                </a:solidFill>
              </a:rPr>
              <a:t>Ammonia</a:t>
            </a:r>
          </a:p>
        </p:txBody>
      </p:sp>
      <p:sp>
        <p:nvSpPr>
          <p:cNvPr id="22531" name="Rectangle 3"/>
          <p:cNvSpPr>
            <a:spLocks noGrp="1" noChangeArrowheads="1"/>
          </p:cNvSpPr>
          <p:nvPr>
            <p:ph type="body" sz="half" idx="1"/>
          </p:nvPr>
        </p:nvSpPr>
        <p:spPr>
          <a:xfrm>
            <a:off x="304800" y="1600200"/>
            <a:ext cx="3429000" cy="4530725"/>
          </a:xfrm>
        </p:spPr>
        <p:txBody>
          <a:bodyPr/>
          <a:lstStyle/>
          <a:p>
            <a:pPr algn="ctr">
              <a:buFont typeface="Wingdings" pitchFamily="2" charset="2"/>
              <a:buNone/>
            </a:pPr>
            <a:r>
              <a:rPr lang="en-US" sz="4000" dirty="0">
                <a:solidFill>
                  <a:srgbClr val="FFFF00"/>
                </a:solidFill>
              </a:rPr>
              <a:t>Ammonia is a form of nitrogen and part of the </a:t>
            </a:r>
            <a:r>
              <a:rPr lang="en-US" sz="4000" dirty="0">
                <a:solidFill>
                  <a:srgbClr val="000099"/>
                </a:solidFill>
              </a:rPr>
              <a:t>Nitrogen Cycle</a:t>
            </a:r>
            <a:r>
              <a:rPr lang="en-US" sz="4000" dirty="0">
                <a:solidFill>
                  <a:srgbClr val="FFFF00"/>
                </a:solidFill>
              </a:rPr>
              <a:t>.</a:t>
            </a:r>
          </a:p>
        </p:txBody>
      </p:sp>
      <p:pic>
        <p:nvPicPr>
          <p:cNvPr id="22532" name="Picture 4" descr="Nitrogen_Cycle"/>
          <p:cNvPicPr>
            <a:picLocks noChangeAspect="1" noChangeArrowheads="1"/>
          </p:cNvPicPr>
          <p:nvPr>
            <p:ph sz="half" idx="2"/>
          </p:nvPr>
        </p:nvPicPr>
        <p:blipFill>
          <a:blip r:embed="rId2" cstate="print"/>
          <a:srcRect/>
          <a:stretch>
            <a:fillRect/>
          </a:stretch>
        </p:blipFill>
        <p:spPr>
          <a:xfrm>
            <a:off x="3962400" y="1905000"/>
            <a:ext cx="4953000" cy="44196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dissolve">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00300" y="152400"/>
            <a:ext cx="43434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BACTERIA</a:t>
            </a:r>
          </a:p>
        </p:txBody>
      </p:sp>
      <p:sp>
        <p:nvSpPr>
          <p:cNvPr id="26627" name="Text Box 3"/>
          <p:cNvSpPr txBox="1">
            <a:spLocks noChangeArrowheads="1"/>
          </p:cNvSpPr>
          <p:nvPr/>
        </p:nvSpPr>
        <p:spPr bwMode="auto">
          <a:xfrm>
            <a:off x="304800" y="914400"/>
            <a:ext cx="8382000" cy="1323975"/>
          </a:xfrm>
          <a:prstGeom prst="rect">
            <a:avLst/>
          </a:prstGeom>
          <a:noFill/>
          <a:ln w="12700">
            <a:solidFill>
              <a:schemeClr val="tx1"/>
            </a:solidFill>
            <a:miter lim="800000"/>
            <a:headEnd/>
            <a:tailEnd/>
          </a:ln>
          <a:effectLst/>
        </p:spPr>
        <p:txBody>
          <a:bodyPr>
            <a:spAutoFit/>
          </a:bodyPr>
          <a:lstStyle/>
          <a:p>
            <a:pPr>
              <a:spcBef>
                <a:spcPct val="50000"/>
              </a:spcBef>
            </a:pPr>
            <a:r>
              <a:rPr lang="en-US" sz="4000" b="1" dirty="0">
                <a:solidFill>
                  <a:srgbClr val="FFFF00"/>
                </a:solidFill>
                <a:latin typeface="Arial" charset="0"/>
              </a:rPr>
              <a:t>Most bacteria are important in nutrient and other organic cycles.</a:t>
            </a:r>
          </a:p>
        </p:txBody>
      </p:sp>
      <p:sp>
        <p:nvSpPr>
          <p:cNvPr id="26628" name="Text Box 4"/>
          <p:cNvSpPr txBox="1">
            <a:spLocks noChangeArrowheads="1"/>
          </p:cNvSpPr>
          <p:nvPr/>
        </p:nvSpPr>
        <p:spPr bwMode="auto">
          <a:xfrm>
            <a:off x="304800" y="2286000"/>
            <a:ext cx="5105400" cy="4371975"/>
          </a:xfrm>
          <a:prstGeom prst="rect">
            <a:avLst/>
          </a:prstGeom>
          <a:noFill/>
          <a:ln w="12700">
            <a:solidFill>
              <a:schemeClr val="tx1"/>
            </a:solidFill>
            <a:miter lim="800000"/>
            <a:headEnd/>
            <a:tailEnd/>
          </a:ln>
          <a:effectLst/>
        </p:spPr>
        <p:txBody>
          <a:bodyPr>
            <a:spAutoFit/>
          </a:bodyPr>
          <a:lstStyle/>
          <a:p>
            <a:pPr>
              <a:spcBef>
                <a:spcPct val="50000"/>
              </a:spcBef>
            </a:pPr>
            <a:r>
              <a:rPr lang="en-US" sz="4000" b="1" dirty="0">
                <a:solidFill>
                  <a:srgbClr val="FFFF00"/>
                </a:solidFill>
                <a:latin typeface="Arial" charset="0"/>
              </a:rPr>
              <a:t>Excess nutrients cause algal blooms.    As algae die and decay, the high bacterial load rapidly consumes dissolved oxygen.</a:t>
            </a:r>
          </a:p>
        </p:txBody>
      </p:sp>
      <p:sp>
        <p:nvSpPr>
          <p:cNvPr id="26631" name="Text Box 7"/>
          <p:cNvSpPr txBox="1">
            <a:spLocks noChangeArrowheads="1"/>
          </p:cNvSpPr>
          <p:nvPr/>
        </p:nvSpPr>
        <p:spPr bwMode="auto">
          <a:xfrm>
            <a:off x="5867400" y="2895600"/>
            <a:ext cx="28956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26633" name="Picture 9" descr="fish kill"/>
          <p:cNvPicPr>
            <a:picLocks noChangeAspect="1" noChangeArrowheads="1"/>
          </p:cNvPicPr>
          <p:nvPr/>
        </p:nvPicPr>
        <p:blipFill>
          <a:blip r:embed="rId3" cstate="print"/>
          <a:srcRect/>
          <a:stretch>
            <a:fillRect/>
          </a:stretch>
        </p:blipFill>
        <p:spPr bwMode="auto">
          <a:xfrm>
            <a:off x="5562600" y="3124200"/>
            <a:ext cx="3810000" cy="29718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dissolve">
                                      <p:cBhvr>
                                        <p:cTn id="11" dur="500"/>
                                        <p:tgtEl>
                                          <p:spTgt spid="2662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dissolve">
                                      <p:cBhvr>
                                        <p:cTn id="15"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152400"/>
            <a:ext cx="8458200" cy="2114550"/>
          </a:xfrm>
          <a:prstGeom prst="rect">
            <a:avLst/>
          </a:prstGeom>
          <a:noFill/>
          <a:ln w="12700">
            <a:solidFill>
              <a:schemeClr val="tx1"/>
            </a:solidFill>
            <a:miter lim="800000"/>
            <a:headEnd/>
            <a:tailEnd/>
          </a:ln>
          <a:effectLst/>
        </p:spPr>
        <p:txBody>
          <a:bodyPr>
            <a:spAutoFit/>
          </a:bodyPr>
          <a:lstStyle/>
          <a:p>
            <a:pPr algn="ctr">
              <a:spcBef>
                <a:spcPct val="50000"/>
              </a:spcBef>
            </a:pPr>
            <a:r>
              <a:rPr lang="en-US" sz="4400" b="1" dirty="0">
                <a:solidFill>
                  <a:srgbClr val="FFFF00"/>
                </a:solidFill>
                <a:latin typeface="Arial" charset="0"/>
              </a:rPr>
              <a:t>Certain types of bacteria indicate animal and human waste pollution.</a:t>
            </a:r>
          </a:p>
        </p:txBody>
      </p:sp>
      <p:sp>
        <p:nvSpPr>
          <p:cNvPr id="27651" name="Text Box 3"/>
          <p:cNvSpPr txBox="1">
            <a:spLocks noChangeArrowheads="1"/>
          </p:cNvSpPr>
          <p:nvPr/>
        </p:nvSpPr>
        <p:spPr bwMode="auto">
          <a:xfrm>
            <a:off x="533400" y="2286000"/>
            <a:ext cx="8077200" cy="4371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i="1" dirty="0">
                <a:solidFill>
                  <a:srgbClr val="FFFF00"/>
                </a:solidFill>
                <a:latin typeface="Arial" charset="0"/>
              </a:rPr>
              <a:t>Escherichia coli </a:t>
            </a:r>
            <a:r>
              <a:rPr lang="en-US" sz="4000" b="1" dirty="0">
                <a:solidFill>
                  <a:srgbClr val="FFFF00"/>
                </a:solidFill>
                <a:latin typeface="Arial" charset="0"/>
              </a:rPr>
              <a:t>are </a:t>
            </a:r>
            <a:r>
              <a:rPr lang="en-US" sz="4000" b="1" dirty="0" err="1">
                <a:solidFill>
                  <a:srgbClr val="000099"/>
                </a:solidFill>
                <a:latin typeface="Arial" charset="0"/>
              </a:rPr>
              <a:t>coliform</a:t>
            </a:r>
            <a:r>
              <a:rPr lang="en-US" sz="4000" b="1" dirty="0">
                <a:solidFill>
                  <a:srgbClr val="000099"/>
                </a:solidFill>
                <a:latin typeface="Arial" charset="0"/>
              </a:rPr>
              <a:t> bacteria</a:t>
            </a:r>
            <a:r>
              <a:rPr lang="en-US" sz="4000" b="1" dirty="0">
                <a:solidFill>
                  <a:srgbClr val="FFFF00"/>
                </a:solidFill>
                <a:latin typeface="Arial" charset="0"/>
              </a:rPr>
              <a:t> found in the intestines of warm-blooded organisms.  Most strains are harmless but one </a:t>
            </a:r>
            <a:r>
              <a:rPr lang="en-US" sz="4000" b="1" i="1" dirty="0">
                <a:solidFill>
                  <a:srgbClr val="FFFF00"/>
                </a:solidFill>
                <a:latin typeface="Arial" charset="0"/>
              </a:rPr>
              <a:t>E.</a:t>
            </a:r>
            <a:r>
              <a:rPr lang="en-US" sz="4000" b="1" dirty="0">
                <a:solidFill>
                  <a:srgbClr val="FFFF00"/>
                </a:solidFill>
                <a:latin typeface="Arial" charset="0"/>
              </a:rPr>
              <a:t> </a:t>
            </a:r>
            <a:r>
              <a:rPr lang="en-US" sz="4000" b="1" i="1" dirty="0">
                <a:solidFill>
                  <a:srgbClr val="FFFF00"/>
                </a:solidFill>
                <a:latin typeface="Arial" charset="0"/>
              </a:rPr>
              <a:t>coli </a:t>
            </a:r>
            <a:r>
              <a:rPr lang="en-US" sz="4000" b="1" dirty="0">
                <a:solidFill>
                  <a:srgbClr val="FFFF00"/>
                </a:solidFill>
                <a:latin typeface="Arial" charset="0"/>
              </a:rPr>
              <a:t>strain can cause severe diarrhea and kidney damage.</a:t>
            </a:r>
            <a:r>
              <a:rPr lang="en-US" sz="4000" b="1" dirty="0">
                <a:solidFill>
                  <a:srgbClr val="FFFF66"/>
                </a:solidFill>
                <a:latin typeface="Arial"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dissolve">
                                      <p:cBhvr>
                                        <p:cTn id="11"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758950" y="152400"/>
            <a:ext cx="563245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DISSOLVED OXYGEN</a:t>
            </a:r>
          </a:p>
        </p:txBody>
      </p:sp>
      <p:sp>
        <p:nvSpPr>
          <p:cNvPr id="28675" name="Text Box 3"/>
          <p:cNvSpPr txBox="1">
            <a:spLocks noChangeArrowheads="1"/>
          </p:cNvSpPr>
          <p:nvPr/>
        </p:nvSpPr>
        <p:spPr bwMode="auto">
          <a:xfrm>
            <a:off x="304800" y="1447800"/>
            <a:ext cx="4568825" cy="25431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Dissolved oxygen is a product of photosynthesis and diffusion.</a:t>
            </a:r>
          </a:p>
        </p:txBody>
      </p:sp>
      <p:sp>
        <p:nvSpPr>
          <p:cNvPr id="28676" name="Text Box 4"/>
          <p:cNvSpPr txBox="1">
            <a:spLocks noChangeArrowheads="1"/>
          </p:cNvSpPr>
          <p:nvPr/>
        </p:nvSpPr>
        <p:spPr bwMode="auto">
          <a:xfrm>
            <a:off x="304800" y="4419600"/>
            <a:ext cx="8607425" cy="1323975"/>
          </a:xfrm>
          <a:prstGeom prst="rect">
            <a:avLst/>
          </a:prstGeom>
          <a:noFill/>
          <a:ln w="12700">
            <a:solidFill>
              <a:schemeClr val="tx1"/>
            </a:solidFill>
            <a:miter lim="800000"/>
            <a:headEnd/>
            <a:tailEnd/>
          </a:ln>
          <a:effectLst/>
        </p:spPr>
        <p:txBody>
          <a:bodyPr>
            <a:spAutoFit/>
          </a:bodyPr>
          <a:lstStyle/>
          <a:p>
            <a:pPr>
              <a:spcBef>
                <a:spcPct val="50000"/>
              </a:spcBef>
            </a:pPr>
            <a:r>
              <a:rPr lang="en-US" sz="4000" b="1" dirty="0">
                <a:solidFill>
                  <a:srgbClr val="FFFF00"/>
                </a:solidFill>
                <a:latin typeface="Arial" charset="0"/>
              </a:rPr>
              <a:t>The warmer the water, the less oxygen it can hold.</a:t>
            </a:r>
          </a:p>
        </p:txBody>
      </p:sp>
      <p:pic>
        <p:nvPicPr>
          <p:cNvPr id="28678" name="Picture 6"/>
          <p:cNvPicPr>
            <a:picLocks noChangeAspect="1" noChangeArrowheads="1"/>
          </p:cNvPicPr>
          <p:nvPr/>
        </p:nvPicPr>
        <p:blipFill>
          <a:blip r:embed="rId3" cstate="print"/>
          <a:srcRect/>
          <a:stretch>
            <a:fillRect/>
          </a:stretch>
        </p:blipFill>
        <p:spPr bwMode="auto">
          <a:xfrm>
            <a:off x="5410200" y="1371600"/>
            <a:ext cx="3514725" cy="2638425"/>
          </a:xfrm>
          <a:prstGeom prst="rect">
            <a:avLst/>
          </a:prstGeom>
          <a:noFill/>
          <a:ln w="9525">
            <a:noFill/>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ssolve">
                                      <p:cBhvr>
                                        <p:cTn id="11" dur="500"/>
                                        <p:tgtEl>
                                          <p:spTgt spid="2867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8676"/>
                                        </p:tgtEl>
                                        <p:attrNameLst>
                                          <p:attrName>style.visibility</p:attrName>
                                        </p:attrNameLst>
                                      </p:cBhvr>
                                      <p:to>
                                        <p:strVal val="visible"/>
                                      </p:to>
                                    </p:set>
                                    <p:animEffect transition="in" filter="dissolve">
                                      <p:cBhvr>
                                        <p:cTn id="15"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animBg="1"/>
      <p:bldP spid="286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758950" y="152400"/>
            <a:ext cx="563245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DISSOLVED OXYGEN</a:t>
            </a:r>
          </a:p>
        </p:txBody>
      </p:sp>
      <p:sp>
        <p:nvSpPr>
          <p:cNvPr id="29699" name="Text Box 3"/>
          <p:cNvSpPr txBox="1">
            <a:spLocks noChangeArrowheads="1"/>
          </p:cNvSpPr>
          <p:nvPr/>
        </p:nvSpPr>
        <p:spPr bwMode="auto">
          <a:xfrm>
            <a:off x="304800" y="1066800"/>
            <a:ext cx="4568825" cy="31527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Most organisms need at least 5 or 6 </a:t>
            </a:r>
            <a:r>
              <a:rPr lang="en-US" sz="4000" b="1" dirty="0" err="1">
                <a:solidFill>
                  <a:srgbClr val="FFFF00"/>
                </a:solidFill>
                <a:latin typeface="Arial" charset="0"/>
              </a:rPr>
              <a:t>ppm</a:t>
            </a:r>
            <a:r>
              <a:rPr lang="en-US" sz="4000" b="1" dirty="0">
                <a:solidFill>
                  <a:srgbClr val="FFFF00"/>
                </a:solidFill>
                <a:latin typeface="Arial" charset="0"/>
              </a:rPr>
              <a:t> of oxygen in order to survive.</a:t>
            </a:r>
          </a:p>
        </p:txBody>
      </p:sp>
      <p:sp>
        <p:nvSpPr>
          <p:cNvPr id="29700" name="Text Box 4"/>
          <p:cNvSpPr txBox="1">
            <a:spLocks noChangeArrowheads="1"/>
          </p:cNvSpPr>
          <p:nvPr/>
        </p:nvSpPr>
        <p:spPr bwMode="auto">
          <a:xfrm>
            <a:off x="228600" y="4267200"/>
            <a:ext cx="8607425" cy="3457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Even cold water rarely contains more than 15 </a:t>
            </a:r>
            <a:r>
              <a:rPr lang="en-US" sz="4000" b="1" dirty="0" err="1">
                <a:solidFill>
                  <a:srgbClr val="FFFF00"/>
                </a:solidFill>
                <a:latin typeface="Arial" charset="0"/>
              </a:rPr>
              <a:t>ppm</a:t>
            </a:r>
            <a:r>
              <a:rPr lang="en-US" sz="4000" b="1" dirty="0">
                <a:solidFill>
                  <a:srgbClr val="FFFF00"/>
                </a:solidFill>
                <a:latin typeface="Arial" charset="0"/>
              </a:rPr>
              <a:t>. Summer is often a time of oxygen stress for aquatic organisms.</a:t>
            </a:r>
          </a:p>
          <a:p>
            <a:pPr algn="ctr">
              <a:spcBef>
                <a:spcPct val="50000"/>
              </a:spcBef>
            </a:pPr>
            <a:endParaRPr lang="en-US" sz="4000" b="1" dirty="0">
              <a:solidFill>
                <a:srgbClr val="FFFF00"/>
              </a:solidFill>
              <a:latin typeface="Arial" charset="0"/>
            </a:endParaRPr>
          </a:p>
        </p:txBody>
      </p:sp>
      <p:pic>
        <p:nvPicPr>
          <p:cNvPr id="29702" name="Picture 6" descr="Dolphin sunrise"/>
          <p:cNvPicPr>
            <a:picLocks noChangeAspect="1" noChangeArrowheads="1"/>
          </p:cNvPicPr>
          <p:nvPr/>
        </p:nvPicPr>
        <p:blipFill>
          <a:blip r:embed="rId3" cstate="print"/>
          <a:srcRect/>
          <a:stretch>
            <a:fillRect/>
          </a:stretch>
        </p:blipFill>
        <p:spPr bwMode="auto">
          <a:xfrm>
            <a:off x="5105400" y="1219200"/>
            <a:ext cx="3810000" cy="28575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dissolve">
                                      <p:cBhvr>
                                        <p:cTn id="11" dur="500"/>
                                        <p:tgtEl>
                                          <p:spTgt spid="2969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dissolve">
                                      <p:cBhvr>
                                        <p:cTn id="15"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33600" y="228600"/>
            <a:ext cx="5067300" cy="823913"/>
          </a:xfrm>
          <a:prstGeom prst="rect">
            <a:avLst/>
          </a:prstGeom>
          <a:noFill/>
          <a:ln w="9525">
            <a:noFill/>
            <a:miter lim="800000"/>
            <a:headEnd/>
            <a:tailEnd/>
          </a:ln>
          <a:effectLst/>
        </p:spPr>
        <p:txBody>
          <a:bodyPr>
            <a:spAutoFit/>
          </a:bodyPr>
          <a:lstStyle/>
          <a:p>
            <a:pPr>
              <a:spcBef>
                <a:spcPct val="50000"/>
              </a:spcBef>
            </a:pPr>
            <a:r>
              <a:rPr lang="en-US" sz="4800" b="1">
                <a:solidFill>
                  <a:srgbClr val="FF6600"/>
                </a:solidFill>
                <a:latin typeface="Arial" charset="0"/>
              </a:rPr>
              <a:t>CONDUCTIVITY</a:t>
            </a:r>
          </a:p>
        </p:txBody>
      </p:sp>
      <p:sp>
        <p:nvSpPr>
          <p:cNvPr id="30723" name="Text Box 3"/>
          <p:cNvSpPr txBox="1">
            <a:spLocks noChangeArrowheads="1"/>
          </p:cNvSpPr>
          <p:nvPr/>
        </p:nvSpPr>
        <p:spPr bwMode="auto">
          <a:xfrm>
            <a:off x="228600" y="1600200"/>
            <a:ext cx="86868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Conductivity measures the water’s ability to conduct an electrical current.</a:t>
            </a:r>
          </a:p>
        </p:txBody>
      </p:sp>
      <p:sp>
        <p:nvSpPr>
          <p:cNvPr id="30724" name="Text Box 4"/>
          <p:cNvSpPr txBox="1">
            <a:spLocks noChangeArrowheads="1"/>
          </p:cNvSpPr>
          <p:nvPr/>
        </p:nvSpPr>
        <p:spPr bwMode="auto">
          <a:xfrm>
            <a:off x="838200" y="5029200"/>
            <a:ext cx="70866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Pure water is a poor conductor.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dissolve">
                                      <p:cBhvr>
                                        <p:cTn id="11" dur="500"/>
                                        <p:tgtEl>
                                          <p:spTgt spid="3072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724"/>
                                        </p:tgtEl>
                                        <p:attrNameLst>
                                          <p:attrName>style.visibility</p:attrName>
                                        </p:attrNameLst>
                                      </p:cBhvr>
                                      <p:to>
                                        <p:strVal val="visible"/>
                                      </p:to>
                                    </p:set>
                                    <p:animEffect transition="in" filter="dissolve">
                                      <p:cBhvr>
                                        <p:cTn id="15"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nimBg="1"/>
      <p:bldP spid="307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133600" y="228600"/>
            <a:ext cx="5067300" cy="823913"/>
          </a:xfrm>
          <a:prstGeom prst="rect">
            <a:avLst/>
          </a:prstGeom>
          <a:noFill/>
          <a:ln w="9525">
            <a:noFill/>
            <a:miter lim="800000"/>
            <a:headEnd/>
            <a:tailEnd/>
          </a:ln>
          <a:effectLst/>
        </p:spPr>
        <p:txBody>
          <a:bodyPr>
            <a:spAutoFit/>
          </a:bodyPr>
          <a:lstStyle/>
          <a:p>
            <a:pPr>
              <a:spcBef>
                <a:spcPct val="50000"/>
              </a:spcBef>
            </a:pPr>
            <a:r>
              <a:rPr lang="en-US" sz="4800" b="1">
                <a:solidFill>
                  <a:srgbClr val="FF6600"/>
                </a:solidFill>
                <a:latin typeface="Arial" charset="0"/>
              </a:rPr>
              <a:t>CONDUCTIVITY</a:t>
            </a:r>
          </a:p>
        </p:txBody>
      </p:sp>
      <p:sp>
        <p:nvSpPr>
          <p:cNvPr id="31747" name="Text Box 3"/>
          <p:cNvSpPr txBox="1">
            <a:spLocks noChangeArrowheads="1"/>
          </p:cNvSpPr>
          <p:nvPr/>
        </p:nvSpPr>
        <p:spPr bwMode="auto">
          <a:xfrm>
            <a:off x="152400" y="1066800"/>
            <a:ext cx="8686800" cy="25431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rPr>
              <a:t>The addition of dissolved solids, especially salts, increases the conductivity of water.</a:t>
            </a:r>
          </a:p>
        </p:txBody>
      </p:sp>
      <p:sp>
        <p:nvSpPr>
          <p:cNvPr id="31748" name="Text Box 4"/>
          <p:cNvSpPr txBox="1">
            <a:spLocks noChangeArrowheads="1"/>
          </p:cNvSpPr>
          <p:nvPr/>
        </p:nvSpPr>
        <p:spPr bwMode="auto">
          <a:xfrm>
            <a:off x="533400" y="3810000"/>
            <a:ext cx="79248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Electrical current is measured using a conductivity meter.</a:t>
            </a:r>
          </a:p>
        </p:txBody>
      </p:sp>
      <p:pic>
        <p:nvPicPr>
          <p:cNvPr id="31749" name="Picture 5" descr="meter"/>
          <p:cNvPicPr>
            <a:picLocks noChangeAspect="1" noChangeArrowheads="1"/>
          </p:cNvPicPr>
          <p:nvPr/>
        </p:nvPicPr>
        <p:blipFill>
          <a:blip r:embed="rId3" cstate="print"/>
          <a:srcRect/>
          <a:stretch>
            <a:fillRect/>
          </a:stretch>
        </p:blipFill>
        <p:spPr bwMode="auto">
          <a:xfrm>
            <a:off x="3886200" y="5257800"/>
            <a:ext cx="1524000" cy="141287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ssolve">
                                      <p:cBhvr>
                                        <p:cTn id="7" dur="500"/>
                                        <p:tgtEl>
                                          <p:spTgt spid="3174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dissolve">
                                      <p:cBhvr>
                                        <p:cTn id="11" dur="500"/>
                                        <p:tgtEl>
                                          <p:spTgt spid="3174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1748"/>
                                        </p:tgtEl>
                                        <p:attrNameLst>
                                          <p:attrName>style.visibility</p:attrName>
                                        </p:attrNameLst>
                                      </p:cBhvr>
                                      <p:to>
                                        <p:strVal val="visible"/>
                                      </p:to>
                                    </p:set>
                                    <p:animEffect transition="in" filter="dissolve">
                                      <p:cBhvr>
                                        <p:cTn id="15"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animBg="1"/>
      <p:bldP spid="317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667000" y="152400"/>
            <a:ext cx="40767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HARDNESS</a:t>
            </a:r>
          </a:p>
        </p:txBody>
      </p:sp>
      <p:sp>
        <p:nvSpPr>
          <p:cNvPr id="32771" name="Text Box 3"/>
          <p:cNvSpPr txBox="1">
            <a:spLocks noChangeArrowheads="1"/>
          </p:cNvSpPr>
          <p:nvPr/>
        </p:nvSpPr>
        <p:spPr bwMode="auto">
          <a:xfrm>
            <a:off x="266700" y="1066800"/>
            <a:ext cx="86106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Hardness refers to the concentration of calcium and magnesium in water.</a:t>
            </a:r>
          </a:p>
        </p:txBody>
      </p:sp>
      <p:sp>
        <p:nvSpPr>
          <p:cNvPr id="32772" name="Text Box 4"/>
          <p:cNvSpPr txBox="1">
            <a:spLocks noChangeArrowheads="1"/>
          </p:cNvSpPr>
          <p:nvPr/>
        </p:nvSpPr>
        <p:spPr bwMode="auto">
          <a:xfrm>
            <a:off x="228600" y="3200400"/>
            <a:ext cx="86106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Hard water has high concentrations of these elements.  Soft water has low concentrations.</a:t>
            </a:r>
          </a:p>
        </p:txBody>
      </p:sp>
      <p:sp>
        <p:nvSpPr>
          <p:cNvPr id="32773" name="Text Box 5"/>
          <p:cNvSpPr txBox="1">
            <a:spLocks noChangeArrowheads="1"/>
          </p:cNvSpPr>
          <p:nvPr/>
        </p:nvSpPr>
        <p:spPr bwMode="auto">
          <a:xfrm>
            <a:off x="304800" y="5410200"/>
            <a:ext cx="85344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Water hardness often originates from limestone.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dissolve">
                                      <p:cBhvr>
                                        <p:cTn id="11" dur="500"/>
                                        <p:tgtEl>
                                          <p:spTgt spid="3277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dissolve">
                                      <p:cBhvr>
                                        <p:cTn id="15" dur="500"/>
                                        <p:tgtEl>
                                          <p:spTgt spid="3277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2773"/>
                                        </p:tgtEl>
                                        <p:attrNameLst>
                                          <p:attrName>style.visibility</p:attrName>
                                        </p:attrNameLst>
                                      </p:cBhvr>
                                      <p:to>
                                        <p:strVal val="visible"/>
                                      </p:to>
                                    </p:set>
                                    <p:animEffect transition="in" filter="dissolve">
                                      <p:cBhvr>
                                        <p:cTn id="19"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animBg="1"/>
      <p:bldP spid="32772" grpId="0" animBg="1"/>
      <p:bldP spid="327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667000" y="152400"/>
            <a:ext cx="40767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HARDNESS</a:t>
            </a:r>
          </a:p>
        </p:txBody>
      </p:sp>
      <p:sp>
        <p:nvSpPr>
          <p:cNvPr id="33795" name="Text Box 3"/>
          <p:cNvSpPr txBox="1">
            <a:spLocks noChangeArrowheads="1"/>
          </p:cNvSpPr>
          <p:nvPr/>
        </p:nvSpPr>
        <p:spPr bwMode="auto">
          <a:xfrm>
            <a:off x="266700" y="1066800"/>
            <a:ext cx="86106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a:solidFill>
                  <a:srgbClr val="FFFF00"/>
                </a:solidFill>
                <a:latin typeface="Arial" charset="0"/>
              </a:rPr>
              <a:t>Area of the U.S. with limestone bedrock have hard water.</a:t>
            </a:r>
          </a:p>
        </p:txBody>
      </p:sp>
      <p:pic>
        <p:nvPicPr>
          <p:cNvPr id="33798" name="Picture 6"/>
          <p:cNvPicPr>
            <a:picLocks noChangeAspect="1" noChangeArrowheads="1"/>
          </p:cNvPicPr>
          <p:nvPr/>
        </p:nvPicPr>
        <p:blipFill>
          <a:blip r:embed="rId3" cstate="print"/>
          <a:srcRect/>
          <a:stretch>
            <a:fillRect/>
          </a:stretch>
        </p:blipFill>
        <p:spPr bwMode="auto">
          <a:xfrm>
            <a:off x="1600200" y="2819400"/>
            <a:ext cx="5407025" cy="3790950"/>
          </a:xfrm>
          <a:prstGeom prst="rect">
            <a:avLst/>
          </a:prstGeom>
          <a:noFill/>
          <a:ln w="9525">
            <a:noFill/>
            <a:miter lim="800000"/>
            <a:headEnd/>
            <a:tailEnd/>
          </a:ln>
          <a:effectLst/>
        </p:spPr>
      </p:pic>
      <p:sp>
        <p:nvSpPr>
          <p:cNvPr id="33799" name="Text Box 7"/>
          <p:cNvSpPr txBox="1">
            <a:spLocks noChangeArrowheads="1"/>
          </p:cNvSpPr>
          <p:nvPr/>
        </p:nvSpPr>
        <p:spPr bwMode="auto">
          <a:xfrm>
            <a:off x="228600" y="4724400"/>
            <a:ext cx="1295400" cy="822325"/>
          </a:xfrm>
          <a:prstGeom prst="rect">
            <a:avLst/>
          </a:prstGeom>
          <a:noFill/>
          <a:ln w="9525">
            <a:noFill/>
            <a:miter lim="800000"/>
            <a:headEnd/>
            <a:tailEnd/>
          </a:ln>
          <a:effectLst/>
        </p:spPr>
        <p:txBody>
          <a:bodyPr>
            <a:spAutoFit/>
          </a:bodyPr>
          <a:lstStyle/>
          <a:p>
            <a:pPr algn="ctr">
              <a:spcBef>
                <a:spcPct val="50000"/>
              </a:spcBef>
            </a:pPr>
            <a:r>
              <a:rPr lang="en-US" sz="2400">
                <a:solidFill>
                  <a:srgbClr val="FF0066"/>
                </a:solidFill>
              </a:rPr>
              <a:t>Hard Water</a:t>
            </a:r>
          </a:p>
        </p:txBody>
      </p:sp>
      <p:sp>
        <p:nvSpPr>
          <p:cNvPr id="33800" name="AutoShape 8"/>
          <p:cNvSpPr>
            <a:spLocks noChangeArrowheads="1"/>
          </p:cNvSpPr>
          <p:nvPr/>
        </p:nvSpPr>
        <p:spPr bwMode="auto">
          <a:xfrm flipV="1">
            <a:off x="1676400" y="4953000"/>
            <a:ext cx="2209800" cy="228600"/>
          </a:xfrm>
          <a:prstGeom prst="rightArrow">
            <a:avLst>
              <a:gd name="adj1" fmla="val 50000"/>
              <a:gd name="adj2" fmla="val 241667"/>
            </a:avLst>
          </a:prstGeom>
          <a:solidFill>
            <a:srgbClr val="FF0066"/>
          </a:solidFill>
          <a:ln w="9525">
            <a:solidFill>
              <a:schemeClr val="tx1"/>
            </a:solidFill>
            <a:miter lim="800000"/>
            <a:headEnd/>
            <a:tailEnd/>
          </a:ln>
          <a:effectLst/>
        </p:spPr>
        <p:txBody>
          <a:bodyPr rot="10800000" wrap="none" anchor="ctr"/>
          <a:lstStyle/>
          <a:p>
            <a:pPr algn="ctr"/>
            <a:endParaRPr lang="en-US">
              <a:solidFill>
                <a:srgbClr val="FF0066"/>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dissolve">
                                      <p:cBhvr>
                                        <p:cTn id="11" dur="500"/>
                                        <p:tgtEl>
                                          <p:spTgt spid="3379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3799">
                                            <p:txEl>
                                              <p:pRg st="0" end="0"/>
                                            </p:txEl>
                                          </p:spTgt>
                                        </p:tgtEl>
                                        <p:attrNameLst>
                                          <p:attrName>style.visibility</p:attrName>
                                        </p:attrNameLst>
                                      </p:cBhvr>
                                      <p:to>
                                        <p:strVal val="visible"/>
                                      </p:to>
                                    </p:set>
                                    <p:animEffect transition="in" filter="dissolve">
                                      <p:cBhvr>
                                        <p:cTn id="15" dur="1000"/>
                                        <p:tgtEl>
                                          <p:spTgt spid="33799">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3800"/>
                                        </p:tgtEl>
                                        <p:attrNameLst>
                                          <p:attrName>style.visibility</p:attrName>
                                        </p:attrNameLst>
                                      </p:cBhvr>
                                      <p:to>
                                        <p:strVal val="visible"/>
                                      </p:to>
                                    </p:set>
                                    <p:animEffect transition="in" filter="dissolve">
                                      <p:cBhvr>
                                        <p:cTn id="18"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animBg="1"/>
      <p:bldP spid="338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362200" y="152400"/>
            <a:ext cx="44196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NITRATE</a:t>
            </a:r>
          </a:p>
        </p:txBody>
      </p:sp>
      <p:sp>
        <p:nvSpPr>
          <p:cNvPr id="35843" name="Text Box 3"/>
          <p:cNvSpPr txBox="1">
            <a:spLocks noChangeArrowheads="1"/>
          </p:cNvSpPr>
          <p:nvPr/>
        </p:nvSpPr>
        <p:spPr bwMode="auto">
          <a:xfrm>
            <a:off x="228600" y="990600"/>
            <a:ext cx="56388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Nitrate is a primary plant nutrient.</a:t>
            </a:r>
          </a:p>
        </p:txBody>
      </p:sp>
      <p:sp>
        <p:nvSpPr>
          <p:cNvPr id="35844" name="Text Box 4"/>
          <p:cNvSpPr txBox="1">
            <a:spLocks noChangeArrowheads="1"/>
          </p:cNvSpPr>
          <p:nvPr/>
        </p:nvSpPr>
        <p:spPr bwMode="auto">
          <a:xfrm>
            <a:off x="228600" y="2514600"/>
            <a:ext cx="5410200" cy="25431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Nitrate is water soluble and moves easily from surface to groundwater.</a:t>
            </a:r>
          </a:p>
        </p:txBody>
      </p:sp>
      <p:sp>
        <p:nvSpPr>
          <p:cNvPr id="35847" name="Text Box 7"/>
          <p:cNvSpPr txBox="1">
            <a:spLocks noChangeArrowheads="1"/>
          </p:cNvSpPr>
          <p:nvPr/>
        </p:nvSpPr>
        <p:spPr bwMode="auto">
          <a:xfrm>
            <a:off x="304800" y="5181600"/>
            <a:ext cx="84582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Excess nitrate causes algal blooms that reduce water quality.</a:t>
            </a:r>
          </a:p>
        </p:txBody>
      </p:sp>
      <p:pic>
        <p:nvPicPr>
          <p:cNvPr id="35848" name="Picture 8" descr="algae bloom"/>
          <p:cNvPicPr>
            <a:picLocks noChangeAspect="1" noChangeArrowheads="1"/>
          </p:cNvPicPr>
          <p:nvPr/>
        </p:nvPicPr>
        <p:blipFill>
          <a:blip r:embed="rId3" cstate="print"/>
          <a:srcRect/>
          <a:stretch>
            <a:fillRect/>
          </a:stretch>
        </p:blipFill>
        <p:spPr bwMode="auto">
          <a:xfrm>
            <a:off x="6019800" y="1066800"/>
            <a:ext cx="2857500" cy="38100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dissolve">
                                      <p:cBhvr>
                                        <p:cTn id="11" dur="500"/>
                                        <p:tgtEl>
                                          <p:spTgt spid="3584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dissolve">
                                      <p:cBhvr>
                                        <p:cTn id="15" dur="500"/>
                                        <p:tgtEl>
                                          <p:spTgt spid="3584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5847"/>
                                        </p:tgtEl>
                                        <p:attrNameLst>
                                          <p:attrName>style.visibility</p:attrName>
                                        </p:attrNameLst>
                                      </p:cBhvr>
                                      <p:to>
                                        <p:strVal val="visible"/>
                                      </p:to>
                                    </p:set>
                                    <p:animEffect transition="in" filter="dissolve">
                                      <p:cBhvr>
                                        <p:cTn id="19"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animBg="1"/>
      <p:bldP spid="35844" grpId="0" animBg="1"/>
      <p:bldP spid="358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a:solidFill>
                  <a:srgbClr val="FFFF00"/>
                </a:solidFill>
              </a:rPr>
              <a:t>Units for Measuring Water Quality</a:t>
            </a:r>
          </a:p>
        </p:txBody>
      </p:sp>
      <p:pic>
        <p:nvPicPr>
          <p:cNvPr id="7173" name="Picture 5" descr="Great Blue Heron"/>
          <p:cNvPicPr>
            <a:picLocks noChangeAspect="1" noChangeArrowheads="1"/>
          </p:cNvPicPr>
          <p:nvPr>
            <p:ph idx="1"/>
          </p:nvPr>
        </p:nvPicPr>
        <p:blipFill>
          <a:blip r:embed="rId2" cstate="print"/>
          <a:srcRect/>
          <a:stretch>
            <a:fillRect/>
          </a:stretch>
        </p:blipFill>
        <p:spPr>
          <a:xfrm>
            <a:off x="0" y="1408113"/>
            <a:ext cx="9144000" cy="54498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body" idx="1"/>
          </p:nvPr>
        </p:nvSpPr>
        <p:spPr>
          <a:xfrm>
            <a:off x="228600" y="0"/>
            <a:ext cx="8610600" cy="6629400"/>
          </a:xfrm>
        </p:spPr>
        <p:txBody>
          <a:bodyPr/>
          <a:lstStyle/>
          <a:p>
            <a:pPr algn="ctr">
              <a:buFont typeface="Wingdings" pitchFamily="2" charset="2"/>
              <a:buNone/>
            </a:pPr>
            <a:r>
              <a:rPr lang="en-US" sz="4000" dirty="0">
                <a:solidFill>
                  <a:srgbClr val="FFFF00"/>
                </a:solidFill>
              </a:rPr>
              <a:t>Under normal conditions, the nitrogen cycle keeps the amount of available nitrogen in balance with the demands. However, excessive use of fertilizers and nutrient rich sewage release have created a surplus of nitrate. The result is </a:t>
            </a:r>
            <a:r>
              <a:rPr lang="en-US" sz="4000" dirty="0">
                <a:solidFill>
                  <a:srgbClr val="000099"/>
                </a:solidFill>
              </a:rPr>
              <a:t>eutrophication</a:t>
            </a:r>
            <a:r>
              <a:rPr lang="en-US" sz="4000" dirty="0">
                <a:solidFill>
                  <a:srgbClr val="FFFF00"/>
                </a:solidFill>
              </a:rPr>
              <a:t> from excess algae and bacteria with reduced dissolved oxygen.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dissolve">
                                      <p:cBhvr>
                                        <p:cTn id="7" dur="5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209800" y="152400"/>
            <a:ext cx="417195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PESTICIDES</a:t>
            </a:r>
            <a:r>
              <a:rPr lang="en-US" sz="4000" b="1">
                <a:solidFill>
                  <a:srgbClr val="FF6600"/>
                </a:solidFill>
                <a:latin typeface="Arial" charset="0"/>
              </a:rPr>
              <a:t> </a:t>
            </a:r>
          </a:p>
        </p:txBody>
      </p:sp>
      <p:sp>
        <p:nvSpPr>
          <p:cNvPr id="38915" name="Text Box 3"/>
          <p:cNvSpPr txBox="1">
            <a:spLocks noChangeArrowheads="1"/>
          </p:cNvSpPr>
          <p:nvPr/>
        </p:nvSpPr>
        <p:spPr bwMode="auto">
          <a:xfrm>
            <a:off x="266700" y="1058863"/>
            <a:ext cx="8610600" cy="1311275"/>
          </a:xfrm>
          <a:prstGeom prst="rect">
            <a:avLst/>
          </a:prstGeom>
          <a:noFill/>
          <a:ln w="9525">
            <a:noFill/>
            <a:miter lim="800000"/>
            <a:headEnd/>
            <a:tailEnd/>
          </a:ln>
          <a:effectLst/>
        </p:spPr>
        <p:txBody>
          <a:bodyPr>
            <a:spAutoFit/>
          </a:bodyPr>
          <a:lstStyle/>
          <a:p>
            <a:pPr algn="ctr"/>
            <a:r>
              <a:rPr lang="en-US" sz="4000" b="1" dirty="0">
                <a:solidFill>
                  <a:srgbClr val="FFFF00"/>
                </a:solidFill>
                <a:latin typeface="Arial" charset="0"/>
              </a:rPr>
              <a:t>These chemicals are very complex.   </a:t>
            </a:r>
          </a:p>
        </p:txBody>
      </p:sp>
      <p:sp>
        <p:nvSpPr>
          <p:cNvPr id="38921" name="Text Box 9"/>
          <p:cNvSpPr txBox="1">
            <a:spLocks noChangeArrowheads="1"/>
          </p:cNvSpPr>
          <p:nvPr/>
        </p:nvSpPr>
        <p:spPr bwMode="auto">
          <a:xfrm>
            <a:off x="990600" y="2438400"/>
            <a:ext cx="7162800" cy="3749675"/>
          </a:xfrm>
          <a:prstGeom prst="rect">
            <a:avLst/>
          </a:prstGeom>
          <a:noFill/>
          <a:ln w="9525">
            <a:noFill/>
            <a:miter lim="800000"/>
            <a:headEnd/>
            <a:tailEnd/>
          </a:ln>
          <a:effectLst/>
        </p:spPr>
        <p:txBody>
          <a:bodyPr>
            <a:spAutoFit/>
          </a:bodyPr>
          <a:lstStyle/>
          <a:p>
            <a:pPr>
              <a:spcBef>
                <a:spcPct val="50000"/>
              </a:spcBef>
            </a:pPr>
            <a:r>
              <a:rPr lang="en-US" sz="4000" b="1" dirty="0">
                <a:solidFill>
                  <a:srgbClr val="FF6600"/>
                </a:solidFill>
              </a:rPr>
              <a:t>Effects on aquatic organisms</a:t>
            </a:r>
            <a:r>
              <a:rPr lang="en-US" sz="4000" b="1" dirty="0">
                <a:solidFill>
                  <a:srgbClr val="FFFF00"/>
                </a:solidFill>
              </a:rPr>
              <a:t> – Moderately to highly toxic to mammals, </a:t>
            </a:r>
            <a:r>
              <a:rPr lang="en-US" sz="4000" b="1" dirty="0" smtClean="0">
                <a:solidFill>
                  <a:srgbClr val="FFFF00"/>
                </a:solidFill>
              </a:rPr>
              <a:t>mollusks, </a:t>
            </a:r>
            <a:r>
              <a:rPr lang="en-US" sz="4000" b="1" dirty="0">
                <a:solidFill>
                  <a:srgbClr val="FFFF00"/>
                </a:solidFill>
              </a:rPr>
              <a:t>aquatic insects, amphibians and fish.</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dissolve">
                                      <p:cBhvr>
                                        <p:cTn id="11" dur="1000"/>
                                        <p:tgtEl>
                                          <p:spTgt spid="38915"/>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8921"/>
                                        </p:tgtEl>
                                        <p:attrNameLst>
                                          <p:attrName>style.visibility</p:attrName>
                                        </p:attrNameLst>
                                      </p:cBhvr>
                                      <p:to>
                                        <p:strVal val="visible"/>
                                      </p:to>
                                    </p:set>
                                    <p:animEffect transition="in" filter="dissolve">
                                      <p:cBhvr>
                                        <p:cTn id="15" dur="10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505200" y="0"/>
            <a:ext cx="1447800" cy="762000"/>
          </a:xfrm>
          <a:prstGeom prst="rect">
            <a:avLst/>
          </a:prstGeom>
          <a:noFill/>
          <a:ln w="9525">
            <a:noFill/>
            <a:miter lim="800000"/>
            <a:headEnd/>
            <a:tailEnd/>
          </a:ln>
          <a:effectLst/>
        </p:spPr>
        <p:txBody>
          <a:bodyPr>
            <a:spAutoFit/>
          </a:bodyPr>
          <a:lstStyle/>
          <a:p>
            <a:r>
              <a:rPr lang="en-US" sz="4400" b="1">
                <a:solidFill>
                  <a:srgbClr val="FF6600"/>
                </a:solidFill>
                <a:latin typeface="Arial" charset="0"/>
              </a:rPr>
              <a:t>pH</a:t>
            </a:r>
          </a:p>
        </p:txBody>
      </p:sp>
      <p:sp>
        <p:nvSpPr>
          <p:cNvPr id="39939" name="Text Box 3"/>
          <p:cNvSpPr txBox="1">
            <a:spLocks noChangeArrowheads="1"/>
          </p:cNvSpPr>
          <p:nvPr/>
        </p:nvSpPr>
        <p:spPr bwMode="auto">
          <a:xfrm>
            <a:off x="152400" y="838200"/>
            <a:ext cx="87630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pH is the measure of the hydrogen ion (H+) concentration.</a:t>
            </a:r>
            <a:r>
              <a:rPr lang="en-US" sz="3600" dirty="0">
                <a:solidFill>
                  <a:srgbClr val="FFFF66"/>
                </a:solidFill>
                <a:latin typeface="Arial" charset="0"/>
              </a:rPr>
              <a:t> </a:t>
            </a:r>
          </a:p>
        </p:txBody>
      </p:sp>
      <p:sp>
        <p:nvSpPr>
          <p:cNvPr id="39940" name="Text Box 4"/>
          <p:cNvSpPr txBox="1">
            <a:spLocks noChangeArrowheads="1"/>
          </p:cNvSpPr>
          <p:nvPr/>
        </p:nvSpPr>
        <p:spPr bwMode="auto">
          <a:xfrm>
            <a:off x="0" y="2362200"/>
            <a:ext cx="8686800" cy="25400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The pH scale is zero to 14.  Seven is neutral, below seven is acidic, and above seven is basic (or alkaline).</a:t>
            </a:r>
            <a:r>
              <a:rPr lang="en-US" sz="3600" b="1" dirty="0">
                <a:solidFill>
                  <a:srgbClr val="FFFF66"/>
                </a:solidFill>
                <a:latin typeface="Arial" charset="0"/>
              </a:rPr>
              <a:t> </a:t>
            </a:r>
          </a:p>
        </p:txBody>
      </p:sp>
      <p:sp>
        <p:nvSpPr>
          <p:cNvPr id="39941" name="Text Box 5"/>
          <p:cNvSpPr txBox="1">
            <a:spLocks noChangeArrowheads="1"/>
          </p:cNvSpPr>
          <p:nvPr/>
        </p:nvSpPr>
        <p:spPr bwMode="auto">
          <a:xfrm>
            <a:off x="228600" y="5029200"/>
            <a:ext cx="86106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Most aquatic organisms exist within a pH range of 5.5 to 9.5.</a:t>
            </a:r>
            <a:r>
              <a:rPr lang="en-US" sz="3600" dirty="0">
                <a:solidFill>
                  <a:srgbClr val="FFFF66"/>
                </a:solidFill>
                <a:latin typeface="Arial"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ssolve">
                                      <p:cBhvr>
                                        <p:cTn id="7" dur="500"/>
                                        <p:tgtEl>
                                          <p:spTgt spid="3993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dissolve">
                                      <p:cBhvr>
                                        <p:cTn id="11" dur="500"/>
                                        <p:tgtEl>
                                          <p:spTgt spid="3993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940"/>
                                        </p:tgtEl>
                                        <p:attrNameLst>
                                          <p:attrName>style.visibility</p:attrName>
                                        </p:attrNameLst>
                                      </p:cBhvr>
                                      <p:to>
                                        <p:strVal val="visible"/>
                                      </p:to>
                                    </p:set>
                                    <p:animEffect transition="in" filter="dissolve">
                                      <p:cBhvr>
                                        <p:cTn id="15" dur="500"/>
                                        <p:tgtEl>
                                          <p:spTgt spid="3994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9941"/>
                                        </p:tgtEl>
                                        <p:attrNameLst>
                                          <p:attrName>style.visibility</p:attrName>
                                        </p:attrNameLst>
                                      </p:cBhvr>
                                      <p:to>
                                        <p:strVal val="visible"/>
                                      </p:to>
                                    </p:set>
                                    <p:animEffect transition="in" filter="dissolve">
                                      <p:cBhvr>
                                        <p:cTn id="19"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animBg="1"/>
      <p:bldP spid="39940" grpId="0" animBg="1"/>
      <p:bldP spid="399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04800" y="304800"/>
            <a:ext cx="8534400" cy="1200150"/>
          </a:xfrm>
          <a:prstGeom prst="rect">
            <a:avLst/>
          </a:prstGeom>
          <a:noFill/>
          <a:ln w="9525">
            <a:solidFill>
              <a:schemeClr val="tx1"/>
            </a:solidFill>
            <a:miter lim="800000"/>
            <a:headEnd/>
            <a:tailEnd/>
          </a:ln>
          <a:effectLst/>
        </p:spPr>
        <p:txBody>
          <a:bodyPr>
            <a:spAutoFit/>
          </a:bodyPr>
          <a:lstStyle/>
          <a:p>
            <a:pPr>
              <a:spcBef>
                <a:spcPct val="50000"/>
              </a:spcBef>
            </a:pPr>
            <a:r>
              <a:rPr lang="en-US" sz="3600" b="1">
                <a:solidFill>
                  <a:srgbClr val="FFFF66"/>
                </a:solidFill>
                <a:latin typeface="Arial" charset="0"/>
              </a:rPr>
              <a:t>Carbon dioxide reacts with water to form a weak acid called carbonic acid.</a:t>
            </a:r>
            <a:r>
              <a:rPr lang="en-US" sz="3600">
                <a:solidFill>
                  <a:srgbClr val="FFFF66"/>
                </a:solidFill>
                <a:latin typeface="Arial" charset="0"/>
              </a:rPr>
              <a:t> </a:t>
            </a:r>
          </a:p>
        </p:txBody>
      </p:sp>
      <p:pic>
        <p:nvPicPr>
          <p:cNvPr id="40963" name="Picture 3" descr="ph"/>
          <p:cNvPicPr>
            <a:picLocks noChangeAspect="1" noChangeArrowheads="1"/>
          </p:cNvPicPr>
          <p:nvPr/>
        </p:nvPicPr>
        <p:blipFill>
          <a:blip r:embed="rId3" cstate="print"/>
          <a:srcRect/>
          <a:stretch>
            <a:fillRect/>
          </a:stretch>
        </p:blipFill>
        <p:spPr bwMode="auto">
          <a:xfrm>
            <a:off x="342900" y="1752600"/>
            <a:ext cx="8458200" cy="2830513"/>
          </a:xfrm>
          <a:prstGeom prst="rect">
            <a:avLst/>
          </a:prstGeom>
          <a:noFill/>
        </p:spPr>
      </p:pic>
      <p:sp>
        <p:nvSpPr>
          <p:cNvPr id="40964" name="Line 4"/>
          <p:cNvSpPr>
            <a:spLocks noChangeShapeType="1"/>
          </p:cNvSpPr>
          <p:nvPr/>
        </p:nvSpPr>
        <p:spPr bwMode="auto">
          <a:xfrm>
            <a:off x="3657600" y="2667000"/>
            <a:ext cx="0" cy="2514600"/>
          </a:xfrm>
          <a:prstGeom prst="line">
            <a:avLst/>
          </a:prstGeom>
          <a:noFill/>
          <a:ln w="38100">
            <a:solidFill>
              <a:srgbClr val="FFFF66"/>
            </a:solidFill>
            <a:round/>
            <a:headEnd/>
            <a:tailEnd/>
          </a:ln>
          <a:effectLst/>
        </p:spPr>
        <p:txBody>
          <a:bodyPr/>
          <a:lstStyle/>
          <a:p>
            <a:endParaRPr lang="en-US"/>
          </a:p>
        </p:txBody>
      </p:sp>
      <p:sp>
        <p:nvSpPr>
          <p:cNvPr id="40965" name="Line 5"/>
          <p:cNvSpPr>
            <a:spLocks noChangeShapeType="1"/>
          </p:cNvSpPr>
          <p:nvPr/>
        </p:nvSpPr>
        <p:spPr bwMode="auto">
          <a:xfrm>
            <a:off x="6019800" y="2667000"/>
            <a:ext cx="0" cy="2514600"/>
          </a:xfrm>
          <a:prstGeom prst="line">
            <a:avLst/>
          </a:prstGeom>
          <a:noFill/>
          <a:ln w="38100">
            <a:solidFill>
              <a:srgbClr val="FFFF66"/>
            </a:solidFill>
            <a:round/>
            <a:headEnd/>
            <a:tailEnd/>
          </a:ln>
          <a:effectLst/>
        </p:spPr>
        <p:txBody>
          <a:bodyPr/>
          <a:lstStyle/>
          <a:p>
            <a:endParaRPr lang="en-US"/>
          </a:p>
        </p:txBody>
      </p:sp>
      <p:sp>
        <p:nvSpPr>
          <p:cNvPr id="40966" name="Text Box 6"/>
          <p:cNvSpPr txBox="1">
            <a:spLocks noChangeArrowheads="1"/>
          </p:cNvSpPr>
          <p:nvPr/>
        </p:nvSpPr>
        <p:spPr bwMode="auto">
          <a:xfrm>
            <a:off x="3657600" y="5181600"/>
            <a:ext cx="2362200" cy="1187450"/>
          </a:xfrm>
          <a:prstGeom prst="rect">
            <a:avLst/>
          </a:prstGeom>
          <a:noFill/>
          <a:ln w="9525">
            <a:noFill/>
            <a:miter lim="800000"/>
            <a:headEnd/>
            <a:tailEnd/>
          </a:ln>
          <a:effectLst/>
        </p:spPr>
        <p:txBody>
          <a:bodyPr>
            <a:spAutoFit/>
          </a:bodyPr>
          <a:lstStyle/>
          <a:p>
            <a:pPr algn="ctr">
              <a:spcBef>
                <a:spcPct val="50000"/>
              </a:spcBef>
            </a:pPr>
            <a:r>
              <a:rPr lang="en-US" sz="2400" b="1">
                <a:solidFill>
                  <a:srgbClr val="FFFF66"/>
                </a:solidFill>
                <a:latin typeface="Arial" charset="0"/>
              </a:rPr>
              <a:t>pH tolerance for most aquatic life</a:t>
            </a:r>
          </a:p>
        </p:txBody>
      </p:sp>
      <p:sp>
        <p:nvSpPr>
          <p:cNvPr id="40967" name="AutoShape 7">
            <a:hlinkClick r:id="rId4" action="ppaction://hlinksldjump" highlightClick="1"/>
          </p:cNvPr>
          <p:cNvSpPr>
            <a:spLocks noChangeArrowheads="1"/>
          </p:cNvSpPr>
          <p:nvPr/>
        </p:nvSpPr>
        <p:spPr bwMode="auto">
          <a:xfrm>
            <a:off x="0" y="0"/>
            <a:ext cx="9144000" cy="6858000"/>
          </a:xfrm>
          <a:prstGeom prst="actionButtonBlank">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09800" y="152400"/>
            <a:ext cx="417195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Phosphate</a:t>
            </a:r>
            <a:r>
              <a:rPr lang="en-US" sz="4000" b="1">
                <a:solidFill>
                  <a:srgbClr val="FF6600"/>
                </a:solidFill>
                <a:latin typeface="Arial" charset="0"/>
              </a:rPr>
              <a:t> </a:t>
            </a:r>
          </a:p>
        </p:txBody>
      </p:sp>
      <p:sp>
        <p:nvSpPr>
          <p:cNvPr id="43012" name="Text Box 4"/>
          <p:cNvSpPr txBox="1">
            <a:spLocks noChangeArrowheads="1"/>
          </p:cNvSpPr>
          <p:nvPr/>
        </p:nvSpPr>
        <p:spPr bwMode="auto">
          <a:xfrm>
            <a:off x="914400" y="1447800"/>
            <a:ext cx="7467600" cy="3749675"/>
          </a:xfrm>
          <a:prstGeom prst="rect">
            <a:avLst/>
          </a:prstGeom>
          <a:noFill/>
          <a:ln w="9525">
            <a:noFill/>
            <a:miter lim="800000"/>
            <a:headEnd/>
            <a:tailEnd/>
          </a:ln>
          <a:effectLst/>
        </p:spPr>
        <p:txBody>
          <a:bodyPr>
            <a:spAutoFit/>
          </a:bodyPr>
          <a:lstStyle/>
          <a:p>
            <a:pPr>
              <a:spcBef>
                <a:spcPct val="50000"/>
              </a:spcBef>
            </a:pPr>
            <a:r>
              <a:rPr lang="en-US" sz="4000" dirty="0">
                <a:solidFill>
                  <a:srgbClr val="FFFF00"/>
                </a:solidFill>
              </a:rPr>
              <a:t>Phosphate’s concentrations in clean water is generally low; however, phosphorus is used extensively in fertilizer and other chemicals.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ssolve">
                                      <p:cBhvr>
                                        <p:cTn id="7" dur="500"/>
                                        <p:tgtEl>
                                          <p:spTgt spid="430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3012"/>
                                        </p:tgtEl>
                                        <p:attrNameLst>
                                          <p:attrName>style.visibility</p:attrName>
                                        </p:attrNameLst>
                                      </p:cBhvr>
                                      <p:to>
                                        <p:strVal val="visible"/>
                                      </p:to>
                                    </p:set>
                                    <p:animEffect transition="in" filter="dissolve">
                                      <p:cBhvr>
                                        <p:cTn id="11"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09800" y="152400"/>
            <a:ext cx="417195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Phosphate</a:t>
            </a:r>
            <a:r>
              <a:rPr lang="en-US" sz="4000" b="1">
                <a:solidFill>
                  <a:srgbClr val="FF6600"/>
                </a:solidFill>
                <a:latin typeface="Arial" charset="0"/>
              </a:rPr>
              <a:t> </a:t>
            </a:r>
          </a:p>
        </p:txBody>
      </p:sp>
      <p:sp>
        <p:nvSpPr>
          <p:cNvPr id="44035" name="Text Box 3"/>
          <p:cNvSpPr txBox="1">
            <a:spLocks noChangeArrowheads="1"/>
          </p:cNvSpPr>
          <p:nvPr/>
        </p:nvSpPr>
        <p:spPr bwMode="auto">
          <a:xfrm>
            <a:off x="914400" y="1447800"/>
            <a:ext cx="7467600" cy="31400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FF00"/>
                </a:solidFill>
              </a:rPr>
              <a:t>The primary sources of phosphates to surface water are detergents, fertilizers, and natural mineral deposits.</a:t>
            </a:r>
          </a:p>
        </p:txBody>
      </p:sp>
      <p:pic>
        <p:nvPicPr>
          <p:cNvPr id="44037" name="Picture 5" descr="water"/>
          <p:cNvPicPr>
            <a:picLocks noChangeAspect="1" noChangeArrowheads="1"/>
          </p:cNvPicPr>
          <p:nvPr/>
        </p:nvPicPr>
        <p:blipFill>
          <a:blip r:embed="rId3" cstate="print"/>
          <a:srcRect/>
          <a:stretch>
            <a:fillRect/>
          </a:stretch>
        </p:blipFill>
        <p:spPr bwMode="auto">
          <a:xfrm>
            <a:off x="1143000" y="4800600"/>
            <a:ext cx="7315200" cy="182880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ssolve">
                                      <p:cBhvr>
                                        <p:cTn id="7" dur="500"/>
                                        <p:tgtEl>
                                          <p:spTgt spid="4403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035"/>
                                        </p:tgtEl>
                                        <p:attrNameLst>
                                          <p:attrName>style.visibility</p:attrName>
                                        </p:attrNameLst>
                                      </p:cBhvr>
                                      <p:to>
                                        <p:strVal val="visible"/>
                                      </p:to>
                                    </p:set>
                                    <p:animEffect transition="in" filter="dissolve">
                                      <p:cBhvr>
                                        <p:cTn id="11"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09800" y="152400"/>
            <a:ext cx="417195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Phosphate</a:t>
            </a:r>
            <a:r>
              <a:rPr lang="en-US" sz="4000" b="1">
                <a:solidFill>
                  <a:srgbClr val="FF6600"/>
                </a:solidFill>
                <a:latin typeface="Arial" charset="0"/>
              </a:rPr>
              <a:t> </a:t>
            </a:r>
          </a:p>
        </p:txBody>
      </p:sp>
      <p:sp>
        <p:nvSpPr>
          <p:cNvPr id="45059" name="Text Box 3"/>
          <p:cNvSpPr txBox="1">
            <a:spLocks noChangeArrowheads="1"/>
          </p:cNvSpPr>
          <p:nvPr/>
        </p:nvSpPr>
        <p:spPr bwMode="auto">
          <a:xfrm>
            <a:off x="914400" y="1447800"/>
            <a:ext cx="7467600" cy="52736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FF00"/>
                </a:solidFill>
              </a:rPr>
              <a:t>High levels of phosphate can over stimulate the growth of aquatic plants and algae.</a:t>
            </a:r>
          </a:p>
          <a:p>
            <a:pPr algn="ctr">
              <a:spcBef>
                <a:spcPct val="50000"/>
              </a:spcBef>
            </a:pPr>
            <a:r>
              <a:rPr lang="en-US" sz="4000" dirty="0">
                <a:solidFill>
                  <a:srgbClr val="FFFF00"/>
                </a:solidFill>
              </a:rPr>
              <a:t>This in turn, will cause high DO consumption and death to fish and many aquatic organisms.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dissolve">
                                      <p:cBhvr>
                                        <p:cTn id="11" dur="1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a:solidFill>
                  <a:srgbClr val="FF9900"/>
                </a:solidFill>
              </a:rPr>
              <a:t>Sediment</a:t>
            </a:r>
          </a:p>
        </p:txBody>
      </p:sp>
      <p:sp>
        <p:nvSpPr>
          <p:cNvPr id="55299" name="Rectangle 3"/>
          <p:cNvSpPr>
            <a:spLocks noGrp="1" noChangeArrowheads="1"/>
          </p:cNvSpPr>
          <p:nvPr>
            <p:ph type="body" sz="half" idx="1"/>
          </p:nvPr>
        </p:nvSpPr>
        <p:spPr>
          <a:xfrm>
            <a:off x="457200" y="2590800"/>
            <a:ext cx="4038600" cy="4267200"/>
          </a:xfrm>
        </p:spPr>
        <p:txBody>
          <a:bodyPr/>
          <a:lstStyle/>
          <a:p>
            <a:pPr algn="ctr">
              <a:buFont typeface="Wingdings" pitchFamily="2" charset="2"/>
              <a:buNone/>
            </a:pPr>
            <a:r>
              <a:rPr lang="en-US" sz="4000" dirty="0">
                <a:solidFill>
                  <a:srgbClr val="FFFF00"/>
                </a:solidFill>
                <a:effectLst/>
              </a:rPr>
              <a:t>Erosion causes loose soil to enter the waterways</a:t>
            </a:r>
          </a:p>
        </p:txBody>
      </p:sp>
      <p:pic>
        <p:nvPicPr>
          <p:cNvPr id="55301" name="Picture 5" descr="GullyErosionPasture-NRCS-20"/>
          <p:cNvPicPr>
            <a:picLocks noChangeAspect="1" noChangeArrowheads="1"/>
          </p:cNvPicPr>
          <p:nvPr>
            <p:ph sz="half" idx="2"/>
          </p:nvPr>
        </p:nvPicPr>
        <p:blipFill>
          <a:blip r:embed="rId2" cstate="print"/>
          <a:srcRect/>
          <a:stretch>
            <a:fillRect/>
          </a:stretch>
        </p:blipFill>
        <p:spPr>
          <a:xfrm>
            <a:off x="5029200" y="1447800"/>
            <a:ext cx="3484563" cy="4876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dissolve">
                                      <p:cBhvr>
                                        <p:cTn id="7" dur="500"/>
                                        <p:tgtEl>
                                          <p:spTgt spid="5529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animEffect transition="in" filter="dissolve">
                                      <p:cBhvr>
                                        <p:cTn id="11" dur="10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b="1">
                <a:solidFill>
                  <a:srgbClr val="FF9900"/>
                </a:solidFill>
              </a:rPr>
              <a:t>Sediment</a:t>
            </a:r>
          </a:p>
        </p:txBody>
      </p:sp>
      <p:sp>
        <p:nvSpPr>
          <p:cNvPr id="57347" name="Rectangle 3"/>
          <p:cNvSpPr>
            <a:spLocks noGrp="1" noChangeArrowheads="1"/>
          </p:cNvSpPr>
          <p:nvPr>
            <p:ph type="body" idx="1"/>
          </p:nvPr>
        </p:nvSpPr>
        <p:spPr/>
        <p:txBody>
          <a:bodyPr/>
          <a:lstStyle/>
          <a:p>
            <a:pPr algn="ctr">
              <a:buFont typeface="Wingdings" pitchFamily="2" charset="2"/>
              <a:buNone/>
            </a:pPr>
            <a:r>
              <a:rPr lang="en-US" sz="4000" dirty="0">
                <a:solidFill>
                  <a:srgbClr val="FFFF00"/>
                </a:solidFill>
                <a:effectLst/>
              </a:rPr>
              <a:t>Suspended sediment blocks sunlight to plants and reduces dissolved oxygen.</a:t>
            </a:r>
          </a:p>
          <a:p>
            <a:pPr algn="ctr">
              <a:buFont typeface="Wingdings" pitchFamily="2" charset="2"/>
              <a:buNone/>
            </a:pPr>
            <a:r>
              <a:rPr lang="en-US" sz="4000" dirty="0">
                <a:solidFill>
                  <a:srgbClr val="FFFF00"/>
                </a:solidFill>
                <a:effectLst/>
              </a:rPr>
              <a:t>As sediments settle, they can smother bottom (benthic)</a:t>
            </a:r>
          </a:p>
          <a:p>
            <a:pPr algn="ctr">
              <a:buFont typeface="Wingdings" pitchFamily="2" charset="2"/>
              <a:buNone/>
            </a:pPr>
            <a:r>
              <a:rPr lang="en-US" sz="4000" dirty="0">
                <a:solidFill>
                  <a:srgbClr val="FFFF00"/>
                </a:solidFill>
                <a:effectLst/>
              </a:rPr>
              <a:t>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ssolve">
                                      <p:cBhvr>
                                        <p:cTn id="7" dur="1000"/>
                                        <p:tgtEl>
                                          <p:spTgt spid="5734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animEffect transition="in" filter="dissolve">
                                      <p:cBhvr>
                                        <p:cTn id="11" dur="1000"/>
                                        <p:tgtEl>
                                          <p:spTgt spid="57347">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animEffect transition="in" filter="dissolve">
                                      <p:cBhvr>
                                        <p:cTn id="15" dur="1000"/>
                                        <p:tgtEl>
                                          <p:spTgt spid="57347">
                                            <p:txEl>
                                              <p:pRg st="1" end="1"/>
                                            </p:txEl>
                                          </p:spTgt>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Effect transition="in" filter="dissolve">
                                      <p:cBhvr>
                                        <p:cTn id="19" dur="10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286000" y="228600"/>
            <a:ext cx="41910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TEMPERATURE</a:t>
            </a:r>
          </a:p>
        </p:txBody>
      </p:sp>
      <p:sp>
        <p:nvSpPr>
          <p:cNvPr id="58371" name="Text Box 3"/>
          <p:cNvSpPr txBox="1">
            <a:spLocks noChangeArrowheads="1"/>
          </p:cNvSpPr>
          <p:nvPr/>
        </p:nvSpPr>
        <p:spPr bwMode="auto">
          <a:xfrm>
            <a:off x="457200" y="4876800"/>
            <a:ext cx="8153400" cy="19304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Most aquatic organisms live within a temperature range of +32º F (+0º C) to 90º F (32º C).</a:t>
            </a:r>
            <a:r>
              <a:rPr lang="en-US" sz="3600" b="1" dirty="0">
                <a:solidFill>
                  <a:srgbClr val="FFFF66"/>
                </a:solidFill>
                <a:latin typeface="Arial" charset="0"/>
              </a:rPr>
              <a:t> </a:t>
            </a:r>
          </a:p>
        </p:txBody>
      </p:sp>
      <p:sp>
        <p:nvSpPr>
          <p:cNvPr id="58372" name="Text Box 4"/>
          <p:cNvSpPr txBox="1">
            <a:spLocks noChangeArrowheads="1"/>
          </p:cNvSpPr>
          <p:nvPr/>
        </p:nvSpPr>
        <p:spPr bwMode="auto">
          <a:xfrm>
            <a:off x="381000" y="2286000"/>
            <a:ext cx="8229600" cy="25400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a:solidFill>
                  <a:srgbClr val="FFFF00"/>
                </a:solidFill>
                <a:latin typeface="Arial" charset="0"/>
              </a:rPr>
              <a:t>Temperature can be measured using field thermometers but digital probes are much more accurate.</a:t>
            </a:r>
          </a:p>
        </p:txBody>
      </p:sp>
      <p:sp>
        <p:nvSpPr>
          <p:cNvPr id="58373" name="Text Box 5"/>
          <p:cNvSpPr txBox="1">
            <a:spLocks noChangeArrowheads="1"/>
          </p:cNvSpPr>
          <p:nvPr/>
        </p:nvSpPr>
        <p:spPr bwMode="auto">
          <a:xfrm>
            <a:off x="304800" y="914400"/>
            <a:ext cx="82296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a:solidFill>
                  <a:srgbClr val="FFFF00"/>
                </a:solidFill>
                <a:latin typeface="Arial" charset="0"/>
              </a:rPr>
              <a:t>Temperature is measured in Fahrenheit and Celsius degrees.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dissolve">
                                      <p:cBhvr>
                                        <p:cTn id="11" dur="1000"/>
                                        <p:tgtEl>
                                          <p:spTgt spid="58373"/>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58372"/>
                                        </p:tgtEl>
                                        <p:attrNameLst>
                                          <p:attrName>style.visibility</p:attrName>
                                        </p:attrNameLst>
                                      </p:cBhvr>
                                      <p:to>
                                        <p:strVal val="visible"/>
                                      </p:to>
                                    </p:set>
                                    <p:animEffect transition="in" filter="dissolve">
                                      <p:cBhvr>
                                        <p:cTn id="15" dur="1000"/>
                                        <p:tgtEl>
                                          <p:spTgt spid="58372"/>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58371"/>
                                        </p:tgtEl>
                                        <p:attrNameLst>
                                          <p:attrName>style.visibility</p:attrName>
                                        </p:attrNameLst>
                                      </p:cBhvr>
                                      <p:to>
                                        <p:strVal val="visible"/>
                                      </p:to>
                                    </p:set>
                                    <p:animEffect transition="in" filter="dissolve">
                                      <p:cBhvr>
                                        <p:cTn id="19" dur="1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animBg="1"/>
      <p:bldP spid="58372" grpId="0" animBg="1"/>
      <p:bldP spid="583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152400"/>
            <a:ext cx="8153400" cy="823913"/>
          </a:xfrm>
          <a:prstGeom prst="rect">
            <a:avLst/>
          </a:prstGeom>
          <a:noFill/>
          <a:ln w="9525">
            <a:noFill/>
            <a:miter lim="800000"/>
            <a:headEnd/>
            <a:tailEnd/>
          </a:ln>
          <a:effectLst/>
        </p:spPr>
        <p:txBody>
          <a:bodyPr>
            <a:spAutoFit/>
          </a:bodyPr>
          <a:lstStyle/>
          <a:p>
            <a:pPr algn="ctr">
              <a:spcBef>
                <a:spcPct val="50000"/>
              </a:spcBef>
            </a:pPr>
            <a:r>
              <a:rPr lang="en-US" sz="4800" b="1">
                <a:solidFill>
                  <a:srgbClr val="FF6600"/>
                </a:solidFill>
                <a:latin typeface="Arial" charset="0"/>
              </a:rPr>
              <a:t>PARTS PER MILLION</a:t>
            </a:r>
          </a:p>
        </p:txBody>
      </p:sp>
      <p:sp>
        <p:nvSpPr>
          <p:cNvPr id="11267" name="Text Box 3"/>
          <p:cNvSpPr txBox="1">
            <a:spLocks noChangeArrowheads="1"/>
          </p:cNvSpPr>
          <p:nvPr/>
        </p:nvSpPr>
        <p:spPr bwMode="auto">
          <a:xfrm>
            <a:off x="457200" y="1066800"/>
            <a:ext cx="8305800" cy="5451475"/>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FF00"/>
                </a:solidFill>
                <a:latin typeface="Arial" charset="0"/>
              </a:rPr>
              <a:t>Most dissolved substances found in water are measured in parts per million (</a:t>
            </a:r>
            <a:r>
              <a:rPr lang="en-US" sz="4400" b="1" dirty="0" err="1">
                <a:solidFill>
                  <a:srgbClr val="FFFF00"/>
                </a:solidFill>
                <a:latin typeface="Arial" charset="0"/>
              </a:rPr>
              <a:t>ppm</a:t>
            </a:r>
            <a:r>
              <a:rPr lang="en-US" sz="4400" b="1" dirty="0">
                <a:solidFill>
                  <a:srgbClr val="FFFF00"/>
                </a:solidFill>
                <a:latin typeface="Arial" charset="0"/>
              </a:rPr>
              <a:t>) or even smaller amounts.  This means that for every one million parts (units) of water there is a certain number of parts of the substance.</a:t>
            </a:r>
            <a:r>
              <a:rPr lang="en-US" sz="3600" b="1" dirty="0">
                <a:solidFill>
                  <a:srgbClr val="FFFF66"/>
                </a:solidFill>
                <a:latin typeface="Arial"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1981200"/>
            <a:ext cx="83820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Temperature affects the oxygen-carrying capacity of water.</a:t>
            </a:r>
          </a:p>
        </p:txBody>
      </p:sp>
      <p:sp>
        <p:nvSpPr>
          <p:cNvPr id="59395" name="Text Box 3"/>
          <p:cNvSpPr txBox="1">
            <a:spLocks noChangeArrowheads="1"/>
          </p:cNvSpPr>
          <p:nvPr/>
        </p:nvSpPr>
        <p:spPr bwMode="auto">
          <a:xfrm>
            <a:off x="381000" y="0"/>
            <a:ext cx="8382000" cy="19304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Rapid temperature change and temperature extremes can stress aquatic organisms.</a:t>
            </a:r>
          </a:p>
        </p:txBody>
      </p:sp>
      <p:sp>
        <p:nvSpPr>
          <p:cNvPr id="59396" name="Rectangle 4"/>
          <p:cNvSpPr>
            <a:spLocks noChangeArrowheads="1"/>
          </p:cNvSpPr>
          <p:nvPr/>
        </p:nvSpPr>
        <p:spPr bwMode="auto">
          <a:xfrm>
            <a:off x="463550" y="2514600"/>
            <a:ext cx="9144000" cy="0"/>
          </a:xfrm>
          <a:prstGeom prst="rect">
            <a:avLst/>
          </a:prstGeom>
          <a:noFill/>
          <a:ln w="9525">
            <a:noFill/>
            <a:miter lim="800000"/>
            <a:headEnd/>
            <a:tailEnd/>
          </a:ln>
          <a:effectLst/>
        </p:spPr>
        <p:txBody>
          <a:bodyPr>
            <a:spAutoFit/>
          </a:bodyPr>
          <a:lstStyle/>
          <a:p>
            <a:endParaRPr lang="en-US"/>
          </a:p>
        </p:txBody>
      </p:sp>
      <p:sp>
        <p:nvSpPr>
          <p:cNvPr id="59397" name="Text Box 5"/>
          <p:cNvSpPr txBox="1">
            <a:spLocks noChangeArrowheads="1"/>
          </p:cNvSpPr>
          <p:nvPr/>
        </p:nvSpPr>
        <p:spPr bwMode="auto">
          <a:xfrm>
            <a:off x="4800600" y="4419600"/>
            <a:ext cx="3962400" cy="1200150"/>
          </a:xfrm>
          <a:prstGeom prst="rect">
            <a:avLst/>
          </a:prstGeom>
          <a:noFill/>
          <a:ln w="12700">
            <a:solidFill>
              <a:schemeClr val="tx1"/>
            </a:solidFill>
            <a:miter lim="800000"/>
            <a:headEnd/>
            <a:tailEnd/>
          </a:ln>
          <a:effectLst/>
        </p:spPr>
        <p:txBody>
          <a:bodyPr>
            <a:spAutoFit/>
          </a:bodyPr>
          <a:lstStyle/>
          <a:p>
            <a:pPr>
              <a:spcBef>
                <a:spcPct val="50000"/>
              </a:spcBef>
            </a:pPr>
            <a:r>
              <a:rPr lang="en-US" sz="2400" b="1" dirty="0">
                <a:solidFill>
                  <a:srgbClr val="000099"/>
                </a:solidFill>
                <a:latin typeface="Arial" charset="0"/>
              </a:rPr>
              <a:t>As the water warms, the amount of dissolved oxygen decreases.</a:t>
            </a:r>
          </a:p>
        </p:txBody>
      </p:sp>
      <p:sp>
        <p:nvSpPr>
          <p:cNvPr id="59399" name="Text Box 7"/>
          <p:cNvSpPr txBox="1">
            <a:spLocks noChangeArrowheads="1"/>
          </p:cNvSpPr>
          <p:nvPr/>
        </p:nvSpPr>
        <p:spPr bwMode="auto">
          <a:xfrm>
            <a:off x="838200" y="3276600"/>
            <a:ext cx="3581400" cy="3581400"/>
          </a:xfrm>
          <a:prstGeom prst="rect">
            <a:avLst/>
          </a:prstGeom>
          <a:solidFill>
            <a:srgbClr val="FFFFFF"/>
          </a:solidFill>
          <a:ln w="25400">
            <a:solidFill>
              <a:srgbClr val="FF9900"/>
            </a:solidFill>
            <a:miter lim="800000"/>
            <a:headEnd/>
            <a:tailEnd/>
          </a:ln>
        </p:spPr>
        <p:txBody>
          <a:bodyPr/>
          <a:lstStyle/>
          <a:p>
            <a:r>
              <a:rPr lang="en-US" sz="1200" b="1" dirty="0">
                <a:solidFill>
                  <a:srgbClr val="FF9900"/>
                </a:solidFill>
                <a:latin typeface="Arial" charset="0"/>
              </a:rPr>
              <a:t>14 </a:t>
            </a:r>
            <a:r>
              <a:rPr lang="en-US" sz="1200" b="1" dirty="0">
                <a:latin typeface="Arial" charset="0"/>
              </a:rPr>
              <a:t>	</a:t>
            </a:r>
            <a:r>
              <a:rPr lang="en-US" sz="1200" b="1" dirty="0">
                <a:solidFill>
                  <a:srgbClr val="FF9900"/>
                </a:solidFill>
                <a:latin typeface="Arial" charset="0"/>
              </a:rPr>
              <a:t>Dissolved Oxygen (</a:t>
            </a:r>
            <a:r>
              <a:rPr lang="en-US" sz="1200" b="1" dirty="0" err="1">
                <a:solidFill>
                  <a:srgbClr val="FF9900"/>
                </a:solidFill>
                <a:latin typeface="Arial" charset="0"/>
              </a:rPr>
              <a:t>ppm</a:t>
            </a:r>
            <a:r>
              <a:rPr lang="en-US" sz="1200" b="1" dirty="0">
                <a:solidFill>
                  <a:srgbClr val="FF9900"/>
                </a:solidFill>
                <a:latin typeface="Arial" charset="0"/>
              </a:rPr>
              <a:t>)</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12</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10</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8</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6</a:t>
            </a:r>
          </a:p>
          <a:p>
            <a:endParaRPr lang="en-US" sz="1200" b="1" dirty="0">
              <a:solidFill>
                <a:srgbClr val="FF9900"/>
              </a:solidFill>
              <a:latin typeface="Arial" charset="0"/>
            </a:endParaRPr>
          </a:p>
          <a:p>
            <a:endParaRPr lang="en-US" sz="1200" b="1" dirty="0">
              <a:solidFill>
                <a:srgbClr val="FF9900"/>
              </a:solidFill>
              <a:latin typeface="Arial" charset="0"/>
            </a:endParaRPr>
          </a:p>
          <a:p>
            <a:r>
              <a:rPr lang="en-US" sz="1200" b="1" dirty="0">
                <a:solidFill>
                  <a:srgbClr val="FF9900"/>
                </a:solidFill>
                <a:latin typeface="Arial" charset="0"/>
              </a:rPr>
              <a:t>4</a:t>
            </a:r>
          </a:p>
          <a:p>
            <a:r>
              <a:rPr lang="en-US" sz="1200" b="1" dirty="0">
                <a:solidFill>
                  <a:srgbClr val="FF9900"/>
                </a:solidFill>
                <a:latin typeface="Arial" charset="0"/>
              </a:rPr>
              <a:t>____________________________________</a:t>
            </a:r>
          </a:p>
          <a:p>
            <a:r>
              <a:rPr lang="en-US" sz="1200" b="1" dirty="0">
                <a:solidFill>
                  <a:srgbClr val="FF9900"/>
                </a:solidFill>
                <a:latin typeface="Arial" charset="0"/>
              </a:rPr>
              <a:t>           Winter	Summer</a:t>
            </a:r>
            <a:endParaRPr lang="en-US" sz="1200" dirty="0">
              <a:solidFill>
                <a:srgbClr val="FF9900"/>
              </a:solidFill>
              <a:latin typeface="Times New Roman" pitchFamily="18" charset="0"/>
            </a:endParaRPr>
          </a:p>
        </p:txBody>
      </p:sp>
      <p:sp>
        <p:nvSpPr>
          <p:cNvPr id="59400" name="Freeform 8"/>
          <p:cNvSpPr>
            <a:spLocks/>
          </p:cNvSpPr>
          <p:nvPr/>
        </p:nvSpPr>
        <p:spPr bwMode="auto">
          <a:xfrm>
            <a:off x="1219200" y="3657600"/>
            <a:ext cx="2857500" cy="2400300"/>
          </a:xfrm>
          <a:custGeom>
            <a:avLst/>
            <a:gdLst/>
            <a:ahLst/>
            <a:cxnLst>
              <a:cxn ang="0">
                <a:pos x="0" y="278"/>
              </a:cxn>
              <a:cxn ang="0">
                <a:pos x="120" y="188"/>
              </a:cxn>
              <a:cxn ang="0">
                <a:pos x="135" y="143"/>
              </a:cxn>
              <a:cxn ang="0">
                <a:pos x="270" y="98"/>
              </a:cxn>
              <a:cxn ang="0">
                <a:pos x="270" y="98"/>
              </a:cxn>
              <a:cxn ang="0">
                <a:pos x="360" y="38"/>
              </a:cxn>
              <a:cxn ang="0">
                <a:pos x="450" y="8"/>
              </a:cxn>
              <a:cxn ang="0">
                <a:pos x="630" y="38"/>
              </a:cxn>
              <a:cxn ang="0">
                <a:pos x="660" y="83"/>
              </a:cxn>
              <a:cxn ang="0">
                <a:pos x="840" y="188"/>
              </a:cxn>
              <a:cxn ang="0">
                <a:pos x="930" y="308"/>
              </a:cxn>
              <a:cxn ang="0">
                <a:pos x="1080" y="563"/>
              </a:cxn>
              <a:cxn ang="0">
                <a:pos x="1185" y="728"/>
              </a:cxn>
              <a:cxn ang="0">
                <a:pos x="1260" y="848"/>
              </a:cxn>
              <a:cxn ang="0">
                <a:pos x="1365" y="968"/>
              </a:cxn>
              <a:cxn ang="0">
                <a:pos x="1425" y="1043"/>
              </a:cxn>
              <a:cxn ang="0">
                <a:pos x="1485" y="1103"/>
              </a:cxn>
              <a:cxn ang="0">
                <a:pos x="1545" y="1178"/>
              </a:cxn>
              <a:cxn ang="0">
                <a:pos x="1560" y="1223"/>
              </a:cxn>
              <a:cxn ang="0">
                <a:pos x="1740" y="1328"/>
              </a:cxn>
              <a:cxn ang="0">
                <a:pos x="1785" y="1358"/>
              </a:cxn>
              <a:cxn ang="0">
                <a:pos x="1965" y="1418"/>
              </a:cxn>
              <a:cxn ang="0">
                <a:pos x="2010" y="1448"/>
              </a:cxn>
              <a:cxn ang="0">
                <a:pos x="2115" y="1463"/>
              </a:cxn>
              <a:cxn ang="0">
                <a:pos x="2370" y="1523"/>
              </a:cxn>
              <a:cxn ang="0">
                <a:pos x="2625" y="1598"/>
              </a:cxn>
              <a:cxn ang="0">
                <a:pos x="2670" y="1628"/>
              </a:cxn>
              <a:cxn ang="0">
                <a:pos x="2760" y="1658"/>
              </a:cxn>
              <a:cxn ang="0">
                <a:pos x="2790" y="1703"/>
              </a:cxn>
              <a:cxn ang="0">
                <a:pos x="2880" y="1733"/>
              </a:cxn>
              <a:cxn ang="0">
                <a:pos x="2985" y="1838"/>
              </a:cxn>
              <a:cxn ang="0">
                <a:pos x="3030" y="1868"/>
              </a:cxn>
              <a:cxn ang="0">
                <a:pos x="3105" y="1928"/>
              </a:cxn>
              <a:cxn ang="0">
                <a:pos x="3180" y="1988"/>
              </a:cxn>
              <a:cxn ang="0">
                <a:pos x="3195" y="2033"/>
              </a:cxn>
              <a:cxn ang="0">
                <a:pos x="3285" y="2093"/>
              </a:cxn>
              <a:cxn ang="0">
                <a:pos x="3360" y="2168"/>
              </a:cxn>
              <a:cxn ang="0">
                <a:pos x="3435" y="2258"/>
              </a:cxn>
              <a:cxn ang="0">
                <a:pos x="3525" y="2318"/>
              </a:cxn>
              <a:cxn ang="0">
                <a:pos x="3555" y="2363"/>
              </a:cxn>
              <a:cxn ang="0">
                <a:pos x="3600" y="2393"/>
              </a:cxn>
              <a:cxn ang="0">
                <a:pos x="3660" y="2453"/>
              </a:cxn>
              <a:cxn ang="0">
                <a:pos x="3735" y="2528"/>
              </a:cxn>
              <a:cxn ang="0">
                <a:pos x="3810" y="2588"/>
              </a:cxn>
              <a:cxn ang="0">
                <a:pos x="3930" y="2693"/>
              </a:cxn>
              <a:cxn ang="0">
                <a:pos x="4050" y="2813"/>
              </a:cxn>
              <a:cxn ang="0">
                <a:pos x="4215" y="3023"/>
              </a:cxn>
              <a:cxn ang="0">
                <a:pos x="4290" y="3098"/>
              </a:cxn>
              <a:cxn ang="0">
                <a:pos x="4365" y="3173"/>
              </a:cxn>
              <a:cxn ang="0">
                <a:pos x="4440" y="3248"/>
              </a:cxn>
              <a:cxn ang="0">
                <a:pos x="4470" y="3293"/>
              </a:cxn>
              <a:cxn ang="0">
                <a:pos x="4560" y="3353"/>
              </a:cxn>
              <a:cxn ang="0">
                <a:pos x="4695" y="3443"/>
              </a:cxn>
              <a:cxn ang="0">
                <a:pos x="4980" y="3533"/>
              </a:cxn>
              <a:cxn ang="0">
                <a:pos x="5025" y="3548"/>
              </a:cxn>
              <a:cxn ang="0">
                <a:pos x="5115" y="3563"/>
              </a:cxn>
              <a:cxn ang="0">
                <a:pos x="5205" y="3578"/>
              </a:cxn>
            </a:cxnLst>
            <a:rect l="0" t="0" r="r" b="b"/>
            <a:pathLst>
              <a:path w="5210" h="3626">
                <a:moveTo>
                  <a:pt x="0" y="278"/>
                </a:moveTo>
                <a:cubicBezTo>
                  <a:pt x="68" y="255"/>
                  <a:pt x="59" y="228"/>
                  <a:pt x="120" y="188"/>
                </a:cubicBezTo>
                <a:cubicBezTo>
                  <a:pt x="125" y="173"/>
                  <a:pt x="122" y="152"/>
                  <a:pt x="135" y="143"/>
                </a:cubicBezTo>
                <a:lnTo>
                  <a:pt x="270" y="98"/>
                </a:lnTo>
                <a:cubicBezTo>
                  <a:pt x="270" y="98"/>
                  <a:pt x="270" y="98"/>
                  <a:pt x="270" y="98"/>
                </a:cubicBezTo>
                <a:cubicBezTo>
                  <a:pt x="300" y="78"/>
                  <a:pt x="330" y="58"/>
                  <a:pt x="360" y="38"/>
                </a:cubicBezTo>
                <a:cubicBezTo>
                  <a:pt x="386" y="20"/>
                  <a:pt x="450" y="8"/>
                  <a:pt x="450" y="8"/>
                </a:cubicBezTo>
                <a:cubicBezTo>
                  <a:pt x="510" y="15"/>
                  <a:pt x="583" y="0"/>
                  <a:pt x="630" y="38"/>
                </a:cubicBezTo>
                <a:cubicBezTo>
                  <a:pt x="644" y="49"/>
                  <a:pt x="646" y="71"/>
                  <a:pt x="660" y="83"/>
                </a:cubicBezTo>
                <a:cubicBezTo>
                  <a:pt x="720" y="136"/>
                  <a:pt x="777" y="146"/>
                  <a:pt x="840" y="188"/>
                </a:cubicBezTo>
                <a:cubicBezTo>
                  <a:pt x="882" y="251"/>
                  <a:pt x="865" y="265"/>
                  <a:pt x="930" y="308"/>
                </a:cubicBezTo>
                <a:cubicBezTo>
                  <a:pt x="964" y="411"/>
                  <a:pt x="985" y="500"/>
                  <a:pt x="1080" y="563"/>
                </a:cubicBezTo>
                <a:cubicBezTo>
                  <a:pt x="1110" y="653"/>
                  <a:pt x="1105" y="675"/>
                  <a:pt x="1185" y="728"/>
                </a:cubicBezTo>
                <a:cubicBezTo>
                  <a:pt x="1221" y="835"/>
                  <a:pt x="1189" y="800"/>
                  <a:pt x="1260" y="848"/>
                </a:cubicBezTo>
                <a:cubicBezTo>
                  <a:pt x="1330" y="953"/>
                  <a:pt x="1290" y="918"/>
                  <a:pt x="1365" y="968"/>
                </a:cubicBezTo>
                <a:cubicBezTo>
                  <a:pt x="1403" y="1081"/>
                  <a:pt x="1347" y="946"/>
                  <a:pt x="1425" y="1043"/>
                </a:cubicBezTo>
                <a:cubicBezTo>
                  <a:pt x="1483" y="1116"/>
                  <a:pt x="1387" y="1070"/>
                  <a:pt x="1485" y="1103"/>
                </a:cubicBezTo>
                <a:cubicBezTo>
                  <a:pt x="1523" y="1216"/>
                  <a:pt x="1467" y="1081"/>
                  <a:pt x="1545" y="1178"/>
                </a:cubicBezTo>
                <a:cubicBezTo>
                  <a:pt x="1555" y="1190"/>
                  <a:pt x="1549" y="1212"/>
                  <a:pt x="1560" y="1223"/>
                </a:cubicBezTo>
                <a:cubicBezTo>
                  <a:pt x="1614" y="1277"/>
                  <a:pt x="1677" y="1296"/>
                  <a:pt x="1740" y="1328"/>
                </a:cubicBezTo>
                <a:cubicBezTo>
                  <a:pt x="1756" y="1336"/>
                  <a:pt x="1769" y="1351"/>
                  <a:pt x="1785" y="1358"/>
                </a:cubicBezTo>
                <a:cubicBezTo>
                  <a:pt x="1841" y="1383"/>
                  <a:pt x="1907" y="1399"/>
                  <a:pt x="1965" y="1418"/>
                </a:cubicBezTo>
                <a:cubicBezTo>
                  <a:pt x="1982" y="1424"/>
                  <a:pt x="1993" y="1443"/>
                  <a:pt x="2010" y="1448"/>
                </a:cubicBezTo>
                <a:cubicBezTo>
                  <a:pt x="2044" y="1458"/>
                  <a:pt x="2080" y="1457"/>
                  <a:pt x="2115" y="1463"/>
                </a:cubicBezTo>
                <a:cubicBezTo>
                  <a:pt x="2201" y="1479"/>
                  <a:pt x="2285" y="1504"/>
                  <a:pt x="2370" y="1523"/>
                </a:cubicBezTo>
                <a:cubicBezTo>
                  <a:pt x="2430" y="1536"/>
                  <a:pt x="2573" y="1563"/>
                  <a:pt x="2625" y="1598"/>
                </a:cubicBezTo>
                <a:cubicBezTo>
                  <a:pt x="2640" y="1608"/>
                  <a:pt x="2654" y="1621"/>
                  <a:pt x="2670" y="1628"/>
                </a:cubicBezTo>
                <a:cubicBezTo>
                  <a:pt x="2699" y="1641"/>
                  <a:pt x="2760" y="1658"/>
                  <a:pt x="2760" y="1658"/>
                </a:cubicBezTo>
                <a:cubicBezTo>
                  <a:pt x="2770" y="1673"/>
                  <a:pt x="2775" y="1693"/>
                  <a:pt x="2790" y="1703"/>
                </a:cubicBezTo>
                <a:cubicBezTo>
                  <a:pt x="2817" y="1720"/>
                  <a:pt x="2880" y="1733"/>
                  <a:pt x="2880" y="1733"/>
                </a:cubicBezTo>
                <a:cubicBezTo>
                  <a:pt x="2906" y="1812"/>
                  <a:pt x="2882" y="1769"/>
                  <a:pt x="2985" y="1838"/>
                </a:cubicBezTo>
                <a:cubicBezTo>
                  <a:pt x="3000" y="1848"/>
                  <a:pt x="3030" y="1868"/>
                  <a:pt x="3030" y="1868"/>
                </a:cubicBezTo>
                <a:cubicBezTo>
                  <a:pt x="3116" y="1997"/>
                  <a:pt x="3001" y="1845"/>
                  <a:pt x="3105" y="1928"/>
                </a:cubicBezTo>
                <a:cubicBezTo>
                  <a:pt x="3202" y="2006"/>
                  <a:pt x="3067" y="1950"/>
                  <a:pt x="3180" y="1988"/>
                </a:cubicBezTo>
                <a:cubicBezTo>
                  <a:pt x="3185" y="2003"/>
                  <a:pt x="3184" y="2022"/>
                  <a:pt x="3195" y="2033"/>
                </a:cubicBezTo>
                <a:cubicBezTo>
                  <a:pt x="3220" y="2058"/>
                  <a:pt x="3285" y="2093"/>
                  <a:pt x="3285" y="2093"/>
                </a:cubicBezTo>
                <a:cubicBezTo>
                  <a:pt x="3365" y="2213"/>
                  <a:pt x="3260" y="2068"/>
                  <a:pt x="3360" y="2168"/>
                </a:cubicBezTo>
                <a:cubicBezTo>
                  <a:pt x="3447" y="2255"/>
                  <a:pt x="3324" y="2172"/>
                  <a:pt x="3435" y="2258"/>
                </a:cubicBezTo>
                <a:cubicBezTo>
                  <a:pt x="3463" y="2280"/>
                  <a:pt x="3525" y="2318"/>
                  <a:pt x="3525" y="2318"/>
                </a:cubicBezTo>
                <a:cubicBezTo>
                  <a:pt x="3535" y="2333"/>
                  <a:pt x="3542" y="2350"/>
                  <a:pt x="3555" y="2363"/>
                </a:cubicBezTo>
                <a:cubicBezTo>
                  <a:pt x="3568" y="2376"/>
                  <a:pt x="3589" y="2379"/>
                  <a:pt x="3600" y="2393"/>
                </a:cubicBezTo>
                <a:cubicBezTo>
                  <a:pt x="3658" y="2466"/>
                  <a:pt x="3562" y="2420"/>
                  <a:pt x="3660" y="2453"/>
                </a:cubicBezTo>
                <a:cubicBezTo>
                  <a:pt x="3740" y="2573"/>
                  <a:pt x="3635" y="2428"/>
                  <a:pt x="3735" y="2528"/>
                </a:cubicBezTo>
                <a:cubicBezTo>
                  <a:pt x="3803" y="2596"/>
                  <a:pt x="3722" y="2559"/>
                  <a:pt x="3810" y="2588"/>
                </a:cubicBezTo>
                <a:cubicBezTo>
                  <a:pt x="3895" y="2715"/>
                  <a:pt x="3755" y="2518"/>
                  <a:pt x="3930" y="2693"/>
                </a:cubicBezTo>
                <a:cubicBezTo>
                  <a:pt x="3973" y="2736"/>
                  <a:pt x="3999" y="2779"/>
                  <a:pt x="4050" y="2813"/>
                </a:cubicBezTo>
                <a:cubicBezTo>
                  <a:pt x="4101" y="2889"/>
                  <a:pt x="4139" y="2972"/>
                  <a:pt x="4215" y="3023"/>
                </a:cubicBezTo>
                <a:cubicBezTo>
                  <a:pt x="4295" y="3143"/>
                  <a:pt x="4190" y="2998"/>
                  <a:pt x="4290" y="3098"/>
                </a:cubicBezTo>
                <a:cubicBezTo>
                  <a:pt x="4390" y="3198"/>
                  <a:pt x="4245" y="3093"/>
                  <a:pt x="4365" y="3173"/>
                </a:cubicBezTo>
                <a:cubicBezTo>
                  <a:pt x="4445" y="3293"/>
                  <a:pt x="4340" y="3148"/>
                  <a:pt x="4440" y="3248"/>
                </a:cubicBezTo>
                <a:cubicBezTo>
                  <a:pt x="4453" y="3261"/>
                  <a:pt x="4456" y="3281"/>
                  <a:pt x="4470" y="3293"/>
                </a:cubicBezTo>
                <a:cubicBezTo>
                  <a:pt x="4497" y="3317"/>
                  <a:pt x="4530" y="3333"/>
                  <a:pt x="4560" y="3353"/>
                </a:cubicBezTo>
                <a:cubicBezTo>
                  <a:pt x="4599" y="3379"/>
                  <a:pt x="4651" y="3428"/>
                  <a:pt x="4695" y="3443"/>
                </a:cubicBezTo>
                <a:cubicBezTo>
                  <a:pt x="4790" y="3475"/>
                  <a:pt x="4884" y="3506"/>
                  <a:pt x="4980" y="3533"/>
                </a:cubicBezTo>
                <a:cubicBezTo>
                  <a:pt x="4995" y="3537"/>
                  <a:pt x="5010" y="3545"/>
                  <a:pt x="5025" y="3548"/>
                </a:cubicBezTo>
                <a:cubicBezTo>
                  <a:pt x="5055" y="3555"/>
                  <a:pt x="5085" y="3556"/>
                  <a:pt x="5115" y="3563"/>
                </a:cubicBezTo>
                <a:cubicBezTo>
                  <a:pt x="5210" y="3587"/>
                  <a:pt x="5205" y="3626"/>
                  <a:pt x="5205" y="3578"/>
                </a:cubicBezTo>
              </a:path>
            </a:pathLst>
          </a:custGeom>
          <a:noFill/>
          <a:ln w="25400" cap="flat">
            <a:solidFill>
              <a:srgbClr val="000000"/>
            </a:solidFill>
            <a:prstDash val="sysDot"/>
            <a:round/>
            <a:headEnd/>
            <a:tailEnd/>
          </a:ln>
        </p:spPr>
        <p:txBody>
          <a:bodyPr/>
          <a:lstStyle/>
          <a:p>
            <a:endParaRPr lang="en-US"/>
          </a:p>
        </p:txBody>
      </p:sp>
      <p:sp>
        <p:nvSpPr>
          <p:cNvPr id="59401" name="Line 9"/>
          <p:cNvSpPr>
            <a:spLocks noChangeShapeType="1"/>
          </p:cNvSpPr>
          <p:nvPr/>
        </p:nvSpPr>
        <p:spPr bwMode="auto">
          <a:xfrm flipH="1">
            <a:off x="2819400" y="4800600"/>
            <a:ext cx="1905000" cy="457200"/>
          </a:xfrm>
          <a:prstGeom prst="line">
            <a:avLst/>
          </a:prstGeom>
          <a:noFill/>
          <a:ln w="31750">
            <a:solidFill>
              <a:srgbClr val="FF0066"/>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dissolve">
                                      <p:cBhvr>
                                        <p:cTn id="7" dur="500"/>
                                        <p:tgtEl>
                                          <p:spTgt spid="5939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9394"/>
                                        </p:tgtEl>
                                        <p:attrNameLst>
                                          <p:attrName>style.visibility</p:attrName>
                                        </p:attrNameLst>
                                      </p:cBhvr>
                                      <p:to>
                                        <p:strVal val="visible"/>
                                      </p:to>
                                    </p:set>
                                    <p:animEffect transition="in" filter="dissolve">
                                      <p:cBhvr>
                                        <p:cTn id="11" dur="10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04800" y="228600"/>
            <a:ext cx="85344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TOTAL DISSOLVED SOLIDS (TDS)</a:t>
            </a:r>
          </a:p>
        </p:txBody>
      </p:sp>
      <p:sp>
        <p:nvSpPr>
          <p:cNvPr id="60419" name="Text Box 3"/>
          <p:cNvSpPr txBox="1">
            <a:spLocks noChangeArrowheads="1"/>
          </p:cNvSpPr>
          <p:nvPr/>
        </p:nvSpPr>
        <p:spPr bwMode="auto">
          <a:xfrm>
            <a:off x="609600" y="990600"/>
            <a:ext cx="76962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TDS is the measure of the material dissolved in water.</a:t>
            </a:r>
          </a:p>
        </p:txBody>
      </p:sp>
      <p:sp>
        <p:nvSpPr>
          <p:cNvPr id="60420" name="Text Box 4"/>
          <p:cNvSpPr txBox="1">
            <a:spLocks noChangeArrowheads="1"/>
          </p:cNvSpPr>
          <p:nvPr/>
        </p:nvSpPr>
        <p:spPr bwMode="auto">
          <a:xfrm>
            <a:off x="381000" y="2438400"/>
            <a:ext cx="81534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This measure is related to hardness, salinity and conductivity.</a:t>
            </a:r>
          </a:p>
        </p:txBody>
      </p:sp>
      <p:sp>
        <p:nvSpPr>
          <p:cNvPr id="60421" name="Text Box 5"/>
          <p:cNvSpPr txBox="1">
            <a:spLocks noChangeArrowheads="1"/>
          </p:cNvSpPr>
          <p:nvPr/>
        </p:nvSpPr>
        <p:spPr bwMode="auto">
          <a:xfrm>
            <a:off x="457200" y="4572000"/>
            <a:ext cx="78867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Hard water has more TDS than soft water.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ssolve">
                                      <p:cBhvr>
                                        <p:cTn id="7" dur="1000"/>
                                        <p:tgtEl>
                                          <p:spTgt spid="60418"/>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0419"/>
                                        </p:tgtEl>
                                        <p:attrNameLst>
                                          <p:attrName>style.visibility</p:attrName>
                                        </p:attrNameLst>
                                      </p:cBhvr>
                                      <p:to>
                                        <p:strVal val="visible"/>
                                      </p:to>
                                    </p:set>
                                    <p:animEffect transition="in" filter="dissolve">
                                      <p:cBhvr>
                                        <p:cTn id="11" dur="1000"/>
                                        <p:tgtEl>
                                          <p:spTgt spid="60419"/>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0420"/>
                                        </p:tgtEl>
                                        <p:attrNameLst>
                                          <p:attrName>style.visibility</p:attrName>
                                        </p:attrNameLst>
                                      </p:cBhvr>
                                      <p:to>
                                        <p:strVal val="visible"/>
                                      </p:to>
                                    </p:set>
                                    <p:animEffect transition="in" filter="dissolve">
                                      <p:cBhvr>
                                        <p:cTn id="15" dur="1000"/>
                                        <p:tgtEl>
                                          <p:spTgt spid="60420"/>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60421"/>
                                        </p:tgtEl>
                                        <p:attrNameLst>
                                          <p:attrName>style.visibility</p:attrName>
                                        </p:attrNameLst>
                                      </p:cBhvr>
                                      <p:to>
                                        <p:strVal val="visible"/>
                                      </p:to>
                                    </p:set>
                                    <p:animEffect transition="in" filter="dissolve">
                                      <p:cBhvr>
                                        <p:cTn id="19" dur="10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animBg="1"/>
      <p:bldP spid="60420" grpId="0" animBg="1"/>
      <p:bldP spid="604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52400" y="228600"/>
            <a:ext cx="8991600" cy="1431925"/>
          </a:xfrm>
          <a:prstGeom prst="rect">
            <a:avLst/>
          </a:prstGeom>
          <a:noFill/>
          <a:ln w="12700">
            <a:noFill/>
            <a:miter lim="800000"/>
            <a:headEnd/>
            <a:tailEnd/>
          </a:ln>
          <a:effectLst/>
        </p:spPr>
        <p:txBody>
          <a:bodyPr>
            <a:spAutoFit/>
          </a:bodyPr>
          <a:lstStyle/>
          <a:p>
            <a:pPr algn="ctr">
              <a:spcBef>
                <a:spcPct val="50000"/>
              </a:spcBef>
            </a:pPr>
            <a:r>
              <a:rPr lang="en-US" sz="4400" b="1">
                <a:solidFill>
                  <a:srgbClr val="FF6600"/>
                </a:solidFill>
                <a:latin typeface="Arial" charset="0"/>
              </a:rPr>
              <a:t>TOTAL SUSPENDED SOLIDS (TSS)</a:t>
            </a:r>
          </a:p>
        </p:txBody>
      </p:sp>
      <p:sp>
        <p:nvSpPr>
          <p:cNvPr id="61443" name="Text Box 3"/>
          <p:cNvSpPr txBox="1">
            <a:spLocks noChangeArrowheads="1"/>
          </p:cNvSpPr>
          <p:nvPr/>
        </p:nvSpPr>
        <p:spPr bwMode="auto">
          <a:xfrm>
            <a:off x="228600" y="1752600"/>
            <a:ext cx="80010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TSS is the measure of the sediment suspended in the water.</a:t>
            </a:r>
          </a:p>
        </p:txBody>
      </p:sp>
      <p:sp>
        <p:nvSpPr>
          <p:cNvPr id="61444" name="Text Box 4"/>
          <p:cNvSpPr txBox="1">
            <a:spLocks noChangeArrowheads="1"/>
          </p:cNvSpPr>
          <p:nvPr/>
        </p:nvSpPr>
        <p:spPr bwMode="auto">
          <a:xfrm>
            <a:off x="609600" y="3962400"/>
            <a:ext cx="7391400" cy="7143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TSS is related to turbidity.</a:t>
            </a:r>
          </a:p>
        </p:txBody>
      </p:sp>
      <p:sp>
        <p:nvSpPr>
          <p:cNvPr id="61445" name="Text Box 5"/>
          <p:cNvSpPr txBox="1">
            <a:spLocks noChangeArrowheads="1"/>
          </p:cNvSpPr>
          <p:nvPr/>
        </p:nvSpPr>
        <p:spPr bwMode="auto">
          <a:xfrm>
            <a:off x="304800" y="4953000"/>
            <a:ext cx="83439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Water with high TSS usually has high Total Dissolved Solids (TDS) as well.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ssolve">
                                      <p:cBhvr>
                                        <p:cTn id="7" dur="1000"/>
                                        <p:tgtEl>
                                          <p:spTgt spid="6144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1443"/>
                                        </p:tgtEl>
                                        <p:attrNameLst>
                                          <p:attrName>style.visibility</p:attrName>
                                        </p:attrNameLst>
                                      </p:cBhvr>
                                      <p:to>
                                        <p:strVal val="visible"/>
                                      </p:to>
                                    </p:set>
                                    <p:animEffect transition="in" filter="dissolve">
                                      <p:cBhvr>
                                        <p:cTn id="11" dur="1000"/>
                                        <p:tgtEl>
                                          <p:spTgt spid="61443"/>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dissolve">
                                      <p:cBhvr>
                                        <p:cTn id="15" dur="1000"/>
                                        <p:tgtEl>
                                          <p:spTgt spid="61444"/>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61445"/>
                                        </p:tgtEl>
                                        <p:attrNameLst>
                                          <p:attrName>style.visibility</p:attrName>
                                        </p:attrNameLst>
                                      </p:cBhvr>
                                      <p:to>
                                        <p:strVal val="visible"/>
                                      </p:to>
                                    </p:set>
                                    <p:animEffect transition="in" filter="dissolve">
                                      <p:cBhvr>
                                        <p:cTn id="19" dur="1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animBg="1"/>
      <p:bldP spid="61444" grpId="0" animBg="1"/>
      <p:bldP spid="614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933700" y="228600"/>
            <a:ext cx="3276600" cy="762000"/>
          </a:xfrm>
          <a:prstGeom prst="rect">
            <a:avLst/>
          </a:prstGeom>
          <a:noFill/>
          <a:ln w="9525">
            <a:noFill/>
            <a:miter lim="800000"/>
            <a:headEnd/>
            <a:tailEnd/>
          </a:ln>
          <a:effectLst/>
        </p:spPr>
        <p:txBody>
          <a:bodyPr>
            <a:spAutoFit/>
          </a:bodyPr>
          <a:lstStyle/>
          <a:p>
            <a:pPr algn="ctr">
              <a:spcBef>
                <a:spcPct val="50000"/>
              </a:spcBef>
            </a:pPr>
            <a:r>
              <a:rPr lang="en-US" sz="4400" b="1">
                <a:solidFill>
                  <a:srgbClr val="FF6600"/>
                </a:solidFill>
                <a:latin typeface="Arial" charset="0"/>
              </a:rPr>
              <a:t>TURBIDITY</a:t>
            </a:r>
          </a:p>
        </p:txBody>
      </p:sp>
      <p:sp>
        <p:nvSpPr>
          <p:cNvPr id="62467" name="Text Box 3"/>
          <p:cNvSpPr txBox="1">
            <a:spLocks noChangeArrowheads="1"/>
          </p:cNvSpPr>
          <p:nvPr/>
        </p:nvSpPr>
        <p:spPr bwMode="auto">
          <a:xfrm>
            <a:off x="381000" y="1676400"/>
            <a:ext cx="4114800" cy="13208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Turbidity refers to water clarity.</a:t>
            </a:r>
          </a:p>
        </p:txBody>
      </p:sp>
      <p:sp>
        <p:nvSpPr>
          <p:cNvPr id="62468" name="Text Box 4"/>
          <p:cNvSpPr txBox="1">
            <a:spLocks noChangeArrowheads="1"/>
          </p:cNvSpPr>
          <p:nvPr/>
        </p:nvSpPr>
        <p:spPr bwMode="auto">
          <a:xfrm>
            <a:off x="457200" y="3276600"/>
            <a:ext cx="3962400" cy="31496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Sediments suspended in the water increase turbidity.</a:t>
            </a:r>
          </a:p>
        </p:txBody>
      </p:sp>
      <p:pic>
        <p:nvPicPr>
          <p:cNvPr id="62469" name="Picture 5"/>
          <p:cNvPicPr>
            <a:picLocks noChangeAspect="1" noChangeArrowheads="1"/>
          </p:cNvPicPr>
          <p:nvPr/>
        </p:nvPicPr>
        <p:blipFill>
          <a:blip r:embed="rId3" cstate="print"/>
          <a:srcRect/>
          <a:stretch>
            <a:fillRect/>
          </a:stretch>
        </p:blipFill>
        <p:spPr bwMode="auto">
          <a:xfrm>
            <a:off x="4953000" y="1600200"/>
            <a:ext cx="3963988" cy="4953000"/>
          </a:xfrm>
          <a:prstGeom prst="rect">
            <a:avLst/>
          </a:prstGeom>
          <a:noFill/>
          <a:ln w="9525">
            <a:noFill/>
            <a:miter lim="800000"/>
            <a:headEnd/>
            <a:tailEnd/>
          </a:ln>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1000"/>
                                        <p:tgtEl>
                                          <p:spTgt spid="6246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2467"/>
                                        </p:tgtEl>
                                        <p:attrNameLst>
                                          <p:attrName>style.visibility</p:attrName>
                                        </p:attrNameLst>
                                      </p:cBhvr>
                                      <p:to>
                                        <p:strVal val="visible"/>
                                      </p:to>
                                    </p:set>
                                    <p:animEffect transition="in" filter="dissolve">
                                      <p:cBhvr>
                                        <p:cTn id="11" dur="1000"/>
                                        <p:tgtEl>
                                          <p:spTgt spid="62467"/>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2468"/>
                                        </p:tgtEl>
                                        <p:attrNameLst>
                                          <p:attrName>style.visibility</p:attrName>
                                        </p:attrNameLst>
                                      </p:cBhvr>
                                      <p:to>
                                        <p:strVal val="visible"/>
                                      </p:to>
                                    </p:set>
                                    <p:animEffect transition="in" filter="dissolve">
                                      <p:cBhvr>
                                        <p:cTn id="15" dur="1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animBg="1"/>
      <p:bldP spid="624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304800" y="228600"/>
            <a:ext cx="8572500" cy="1930400"/>
          </a:xfrm>
          <a:prstGeom prst="rect">
            <a:avLst/>
          </a:prstGeom>
          <a:noFill/>
          <a:ln w="9525">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A </a:t>
            </a:r>
            <a:r>
              <a:rPr lang="en-US" sz="4000" b="1" dirty="0" err="1">
                <a:solidFill>
                  <a:srgbClr val="FFFF00"/>
                </a:solidFill>
                <a:latin typeface="Arial" charset="0"/>
              </a:rPr>
              <a:t>secchi</a:t>
            </a:r>
            <a:r>
              <a:rPr lang="en-US" sz="4000" b="1" dirty="0">
                <a:solidFill>
                  <a:srgbClr val="FFFF00"/>
                </a:solidFill>
                <a:latin typeface="Arial" charset="0"/>
              </a:rPr>
              <a:t> disk is one type of instrument used to measure turbidity. </a:t>
            </a:r>
          </a:p>
        </p:txBody>
      </p:sp>
      <p:pic>
        <p:nvPicPr>
          <p:cNvPr id="63492" name="Picture 4" descr="Taking Secchi Disk Measurements - Copyright by Sandra Noel"/>
          <p:cNvPicPr>
            <a:picLocks noChangeAspect="1" noChangeArrowheads="1"/>
          </p:cNvPicPr>
          <p:nvPr/>
        </p:nvPicPr>
        <p:blipFill>
          <a:blip r:embed="rId3" cstate="print"/>
          <a:srcRect/>
          <a:stretch>
            <a:fillRect/>
          </a:stretch>
        </p:blipFill>
        <p:spPr bwMode="auto">
          <a:xfrm>
            <a:off x="685800" y="2438400"/>
            <a:ext cx="7772400" cy="4311650"/>
          </a:xfrm>
          <a:prstGeom prst="rect">
            <a:avLst/>
          </a:prstGeom>
          <a:solidFill>
            <a:srgbClr val="FFFF66"/>
          </a:solidFill>
          <a:ln w="12700">
            <a:solidFill>
              <a:schemeClr val="tx1"/>
            </a:solid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981200" y="228600"/>
            <a:ext cx="5791200" cy="762000"/>
          </a:xfrm>
          <a:prstGeom prst="rect">
            <a:avLst/>
          </a:prstGeom>
          <a:noFill/>
          <a:ln w="9525">
            <a:noFill/>
            <a:miter lim="800000"/>
            <a:headEnd/>
            <a:tailEnd/>
          </a:ln>
          <a:effectLst/>
        </p:spPr>
        <p:txBody>
          <a:bodyPr>
            <a:spAutoFit/>
          </a:bodyPr>
          <a:lstStyle/>
          <a:p>
            <a:pPr>
              <a:spcBef>
                <a:spcPct val="50000"/>
              </a:spcBef>
            </a:pPr>
            <a:r>
              <a:rPr lang="en-US" sz="4400" b="1">
                <a:solidFill>
                  <a:srgbClr val="FF6600"/>
                </a:solidFill>
                <a:latin typeface="Arial" charset="0"/>
              </a:rPr>
              <a:t>TOXIC CHEMICALS</a:t>
            </a:r>
          </a:p>
        </p:txBody>
      </p:sp>
      <p:sp>
        <p:nvSpPr>
          <p:cNvPr id="64515" name="Text Box 3"/>
          <p:cNvSpPr txBox="1">
            <a:spLocks noChangeArrowheads="1"/>
          </p:cNvSpPr>
          <p:nvPr/>
        </p:nvSpPr>
        <p:spPr bwMode="auto">
          <a:xfrm>
            <a:off x="304800" y="1447800"/>
            <a:ext cx="84582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Toxic chemicals usually come from industry and energy production.</a:t>
            </a:r>
          </a:p>
        </p:txBody>
      </p:sp>
      <p:sp>
        <p:nvSpPr>
          <p:cNvPr id="64516" name="Text Box 4"/>
          <p:cNvSpPr txBox="1">
            <a:spLocks noChangeArrowheads="1"/>
          </p:cNvSpPr>
          <p:nvPr/>
        </p:nvSpPr>
        <p:spPr bwMode="auto">
          <a:xfrm>
            <a:off x="304800" y="3733800"/>
            <a:ext cx="84582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00"/>
                </a:solidFill>
                <a:latin typeface="Arial" charset="0"/>
              </a:rPr>
              <a:t>The effects are often not known until years after they have entered the environment.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1000"/>
                                        <p:tgtEl>
                                          <p:spTgt spid="6451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4515">
                                            <p:txEl>
                                              <p:pRg st="0" end="0"/>
                                            </p:txEl>
                                          </p:spTgt>
                                        </p:tgtEl>
                                        <p:attrNameLst>
                                          <p:attrName>style.visibility</p:attrName>
                                        </p:attrNameLst>
                                      </p:cBhvr>
                                      <p:to>
                                        <p:strVal val="visible"/>
                                      </p:to>
                                    </p:set>
                                    <p:animEffect transition="in" filter="dissolve">
                                      <p:cBhvr>
                                        <p:cTn id="11" dur="1000"/>
                                        <p:tgtEl>
                                          <p:spTgt spid="64515">
                                            <p:txEl>
                                              <p:pRg st="0" end="0"/>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4516">
                                            <p:txEl>
                                              <p:pRg st="0" end="0"/>
                                            </p:txEl>
                                          </p:spTgt>
                                        </p:tgtEl>
                                        <p:attrNameLst>
                                          <p:attrName>style.visibility</p:attrName>
                                        </p:attrNameLst>
                                      </p:cBhvr>
                                      <p:to>
                                        <p:strVal val="visible"/>
                                      </p:to>
                                    </p:set>
                                    <p:animEffect transition="in" filter="dissolve">
                                      <p:cBhvr>
                                        <p:cTn id="15" dur="1000"/>
                                        <p:tgtEl>
                                          <p:spTgt spid="645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p:txBody>
          <a:bodyPr/>
          <a:lstStyle/>
          <a:p>
            <a:pPr algn="ctr" eaLnBrk="0" hangingPunct="0">
              <a:spcBef>
                <a:spcPct val="50000"/>
              </a:spcBef>
              <a:buClrTx/>
              <a:buSzTx/>
              <a:buFontTx/>
              <a:buNone/>
            </a:pPr>
            <a:r>
              <a:rPr lang="en-US" sz="4000" b="1" dirty="0">
                <a:solidFill>
                  <a:srgbClr val="FFFF00"/>
                </a:solidFill>
                <a:effectLst/>
              </a:rPr>
              <a:t>Toxic chemicals include heavy metals (lead, mercury), organic compounds (DDT, PCB), inorganic substances (arsenic) and others.</a:t>
            </a:r>
          </a:p>
          <a:p>
            <a:pPr algn="ctr"/>
            <a:endParaRPr lang="en-US" sz="4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ssolve">
                                      <p:cBhvr>
                                        <p:cTn id="7" dur="10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228600"/>
            <a:ext cx="8382000" cy="6097588"/>
          </a:xfrm>
          <a:prstGeom prst="rect">
            <a:avLst/>
          </a:prstGeom>
          <a:noFill/>
          <a:ln w="9525">
            <a:noFill/>
            <a:miter lim="800000"/>
            <a:headEnd/>
            <a:tailEnd/>
          </a:ln>
          <a:effectLst/>
        </p:spPr>
        <p:txBody>
          <a:bodyPr>
            <a:spAutoFit/>
          </a:bodyPr>
          <a:lstStyle/>
          <a:p>
            <a:pPr>
              <a:spcBef>
                <a:spcPct val="50000"/>
              </a:spcBef>
            </a:pPr>
            <a:r>
              <a:rPr lang="en-US" sz="4000" b="1">
                <a:solidFill>
                  <a:srgbClr val="FFFF66"/>
                </a:solidFill>
                <a:latin typeface="Arial" charset="0"/>
              </a:rPr>
              <a:t>It is also expressed as milligrams per liter. There are 1000 milliliters in a liter and 1000 milligrams in a gram.  For example, a dissolved oxygen reading of 8 ppm means there are 8 milligrams  of oxygen for every 1000 milliliters of water.</a:t>
            </a:r>
          </a:p>
          <a:p>
            <a:pPr>
              <a:spcBef>
                <a:spcPct val="50000"/>
              </a:spcBef>
            </a:pPr>
            <a:r>
              <a:rPr lang="en-US" sz="3600" b="1">
                <a:solidFill>
                  <a:srgbClr val="FFFF00"/>
                </a:solidFill>
                <a:latin typeface="Arial" charset="0"/>
              </a:rPr>
              <a:t>   </a:t>
            </a:r>
            <a:r>
              <a:rPr lang="en-US" sz="3600" b="1">
                <a:solidFill>
                  <a:srgbClr val="000099"/>
                </a:solidFill>
                <a:latin typeface="Arial" charset="0"/>
              </a:rPr>
              <a:t>8/1000 gram </a:t>
            </a:r>
            <a:r>
              <a:rPr lang="en-US" sz="4000" b="1">
                <a:solidFill>
                  <a:srgbClr val="000099"/>
                </a:solidFill>
                <a:latin typeface="Arial" charset="0"/>
                <a:sym typeface="Symbol" pitchFamily="18" charset="2"/>
              </a:rPr>
              <a:t></a:t>
            </a:r>
            <a:r>
              <a:rPr lang="en-US" sz="3600" b="1">
                <a:solidFill>
                  <a:srgbClr val="000099"/>
                </a:solidFill>
                <a:latin typeface="Arial" charset="0"/>
                <a:sym typeface="Symbol" pitchFamily="18" charset="2"/>
              </a:rPr>
              <a:t> 1000 milliliters =</a:t>
            </a:r>
          </a:p>
          <a:p>
            <a:pPr>
              <a:spcBef>
                <a:spcPct val="50000"/>
              </a:spcBef>
            </a:pPr>
            <a:r>
              <a:rPr lang="en-US" sz="3600" b="1">
                <a:solidFill>
                  <a:srgbClr val="000099"/>
                </a:solidFill>
                <a:latin typeface="Arial" charset="0"/>
                <a:sym typeface="Symbol" pitchFamily="18" charset="2"/>
              </a:rPr>
              <a:t>    8/1,000,000 (8 parts per million)</a:t>
            </a:r>
            <a:endParaRPr lang="en-US" sz="3600" b="1">
              <a:solidFill>
                <a:srgbClr val="000099"/>
              </a:solidFill>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ssolve">
                                      <p:cBhvr>
                                        <p:cTn id="7" dur="500"/>
                                        <p:tgtEl>
                                          <p:spTgt spid="122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0">
                                            <p:txEl>
                                              <p:pRg st="1" end="1"/>
                                            </p:txEl>
                                          </p:spTgt>
                                        </p:tgtEl>
                                        <p:attrNameLst>
                                          <p:attrName>style.visibility</p:attrName>
                                        </p:attrNameLst>
                                      </p:cBhvr>
                                      <p:to>
                                        <p:strVal val="visible"/>
                                      </p:to>
                                    </p:set>
                                    <p:animEffect transition="in" filter="dissolve">
                                      <p:cBhvr>
                                        <p:cTn id="10" dur="500"/>
                                        <p:tgtEl>
                                          <p:spTgt spid="122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animEffect transition="in" filter="dissolve">
                                      <p:cBhvr>
                                        <p:cTn id="13" dur="500"/>
                                        <p:tgtEl>
                                          <p:spTgt spid="1229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290">
                                            <p:txEl>
                                              <p:pRg st="0" end="0"/>
                                            </p:txEl>
                                          </p:spTgt>
                                        </p:tgtEl>
                                        <p:attrNameLst>
                                          <p:attrName>style.visibility</p:attrName>
                                        </p:attrNameLst>
                                      </p:cBhvr>
                                      <p:to>
                                        <p:strVal val="visible"/>
                                      </p:to>
                                    </p:set>
                                    <p:animEffect transition="in" filter="dissolve">
                                      <p:cBhvr>
                                        <p:cTn id="16" dur="500"/>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228600"/>
            <a:ext cx="8229600" cy="6629400"/>
          </a:xfrm>
        </p:spPr>
        <p:txBody>
          <a:bodyPr/>
          <a:lstStyle/>
          <a:p>
            <a:pPr algn="ctr">
              <a:buFont typeface="Wingdings" pitchFamily="2" charset="2"/>
              <a:buNone/>
            </a:pPr>
            <a:r>
              <a:rPr lang="en-US" sz="4400">
                <a:solidFill>
                  <a:srgbClr val="FFFF00"/>
                </a:solidFill>
              </a:rPr>
              <a:t>Concentrations of certain substances are also measured in parts per billion, parts per trillion and so on. These are very small amounts but certain substances can be harmful even at these very low concentrations.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solidFill>
                  <a:srgbClr val="FF9900"/>
                </a:solidFill>
              </a:rPr>
              <a:t>Water Quality Indicators</a:t>
            </a:r>
          </a:p>
        </p:txBody>
      </p:sp>
      <p:sp>
        <p:nvSpPr>
          <p:cNvPr id="24579" name="Rectangle 3"/>
          <p:cNvSpPr>
            <a:spLocks noGrp="1" noChangeArrowheads="1"/>
          </p:cNvSpPr>
          <p:nvPr>
            <p:ph type="body" sz="half" idx="1"/>
          </p:nvPr>
        </p:nvSpPr>
        <p:spPr>
          <a:xfrm>
            <a:off x="457200" y="2362200"/>
            <a:ext cx="3886200" cy="3768725"/>
          </a:xfrm>
        </p:spPr>
        <p:txBody>
          <a:bodyPr/>
          <a:lstStyle/>
          <a:p>
            <a:pPr algn="ctr">
              <a:buFont typeface="Wingdings" pitchFamily="2" charset="2"/>
              <a:buNone/>
            </a:pPr>
            <a:r>
              <a:rPr lang="en-US" sz="3600">
                <a:solidFill>
                  <a:srgbClr val="FFFF00"/>
                </a:solidFill>
              </a:rPr>
              <a:t>We will now take a look at the water quality indicators.</a:t>
            </a:r>
          </a:p>
        </p:txBody>
      </p:sp>
      <p:pic>
        <p:nvPicPr>
          <p:cNvPr id="24580" name="Picture 4" descr="wq3"/>
          <p:cNvPicPr>
            <a:picLocks noChangeAspect="1" noChangeArrowheads="1"/>
          </p:cNvPicPr>
          <p:nvPr>
            <p:ph sz="half" idx="2"/>
          </p:nvPr>
        </p:nvPicPr>
        <p:blipFill>
          <a:blip r:embed="rId2" cstate="print"/>
          <a:srcRect/>
          <a:stretch>
            <a:fillRect/>
          </a:stretch>
        </p:blipFill>
        <p:spPr>
          <a:xfrm>
            <a:off x="4648200" y="2057400"/>
            <a:ext cx="4038600" cy="34305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dissolve">
                                      <p:cBhvr>
                                        <p:cTn id="11" dur="10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781300" y="228600"/>
            <a:ext cx="35814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6600"/>
                </a:solidFill>
                <a:latin typeface="Arial" charset="0"/>
              </a:rPr>
              <a:t>ALKALINITY</a:t>
            </a:r>
          </a:p>
        </p:txBody>
      </p:sp>
      <p:sp>
        <p:nvSpPr>
          <p:cNvPr id="15363" name="Text Box 3"/>
          <p:cNvSpPr txBox="1">
            <a:spLocks noChangeArrowheads="1"/>
          </p:cNvSpPr>
          <p:nvPr/>
        </p:nvSpPr>
        <p:spPr bwMode="auto">
          <a:xfrm>
            <a:off x="266700" y="990600"/>
            <a:ext cx="8610600" cy="13239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66"/>
                </a:solidFill>
                <a:latin typeface="Arial" charset="0"/>
              </a:rPr>
              <a:t>Alkalinity refers to  the water’s ability to neutralize acids.</a:t>
            </a:r>
          </a:p>
        </p:txBody>
      </p:sp>
      <p:sp>
        <p:nvSpPr>
          <p:cNvPr id="15364" name="Text Box 4"/>
          <p:cNvSpPr txBox="1">
            <a:spLocks noChangeArrowheads="1"/>
          </p:cNvSpPr>
          <p:nvPr/>
        </p:nvSpPr>
        <p:spPr bwMode="auto">
          <a:xfrm>
            <a:off x="304800" y="2430463"/>
            <a:ext cx="4800600" cy="25431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66"/>
                </a:solidFill>
                <a:latin typeface="Arial" charset="0"/>
              </a:rPr>
              <a:t>Alkalinity is produced by minerals such as limestone.</a:t>
            </a:r>
          </a:p>
        </p:txBody>
      </p:sp>
      <p:sp>
        <p:nvSpPr>
          <p:cNvPr id="15367" name="Text Box 7"/>
          <p:cNvSpPr txBox="1">
            <a:spLocks noChangeArrowheads="1"/>
          </p:cNvSpPr>
          <p:nvPr/>
        </p:nvSpPr>
        <p:spPr bwMode="auto">
          <a:xfrm>
            <a:off x="266700" y="5029200"/>
            <a:ext cx="8610600" cy="1933575"/>
          </a:xfrm>
          <a:prstGeom prst="rect">
            <a:avLst/>
          </a:prstGeom>
          <a:noFill/>
          <a:ln w="12700">
            <a:solidFill>
              <a:schemeClr val="tx1"/>
            </a:solidFill>
            <a:miter lim="800000"/>
            <a:headEnd/>
            <a:tailEnd/>
          </a:ln>
          <a:effectLst/>
        </p:spPr>
        <p:txBody>
          <a:bodyPr>
            <a:spAutoFit/>
          </a:bodyPr>
          <a:lstStyle/>
          <a:p>
            <a:pPr algn="ctr">
              <a:spcBef>
                <a:spcPct val="50000"/>
              </a:spcBef>
            </a:pPr>
            <a:r>
              <a:rPr lang="en-US" sz="4000" b="1" dirty="0">
                <a:solidFill>
                  <a:srgbClr val="FFFF66"/>
                </a:solidFill>
                <a:latin typeface="Arial" charset="0"/>
              </a:rPr>
              <a:t>Limestone is a type of ocean sediment composed of calcium carbonate.</a:t>
            </a:r>
          </a:p>
        </p:txBody>
      </p:sp>
      <p:pic>
        <p:nvPicPr>
          <p:cNvPr id="15368" name="Picture 8" descr="limestone"/>
          <p:cNvPicPr>
            <a:picLocks noChangeAspect="1" noChangeArrowheads="1"/>
          </p:cNvPicPr>
          <p:nvPr/>
        </p:nvPicPr>
        <p:blipFill>
          <a:blip r:embed="rId3" cstate="print"/>
          <a:srcRect/>
          <a:stretch>
            <a:fillRect/>
          </a:stretch>
        </p:blipFill>
        <p:spPr bwMode="auto">
          <a:xfrm>
            <a:off x="5257800" y="2438400"/>
            <a:ext cx="3224213" cy="2419350"/>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dissolve">
                                      <p:cBhvr>
                                        <p:cTn id="11" dur="500"/>
                                        <p:tgtEl>
                                          <p:spTgt spid="1536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dissolve">
                                      <p:cBhvr>
                                        <p:cTn id="15" dur="500"/>
                                        <p:tgtEl>
                                          <p:spTgt spid="1536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367"/>
                                        </p:tgtEl>
                                        <p:attrNameLst>
                                          <p:attrName>style.visibility</p:attrName>
                                        </p:attrNameLst>
                                      </p:cBhvr>
                                      <p:to>
                                        <p:strVal val="visible"/>
                                      </p:to>
                                    </p:set>
                                    <p:animEffect transition="in" filter="dissolve">
                                      <p:cBhvr>
                                        <p:cTn id="19"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nimBg="1"/>
      <p:bldP spid="153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77813"/>
            <a:ext cx="8229600" cy="1627187"/>
          </a:xfrm>
        </p:spPr>
        <p:txBody>
          <a:bodyPr/>
          <a:lstStyle/>
          <a:p>
            <a:r>
              <a:rPr lang="en-US" sz="4000">
                <a:solidFill>
                  <a:srgbClr val="FFFF00"/>
                </a:solidFill>
              </a:rPr>
              <a:t>Limestone bedrock areas often have caves and sinkholes, known as </a:t>
            </a:r>
            <a:r>
              <a:rPr lang="en-US" sz="4000">
                <a:solidFill>
                  <a:srgbClr val="000099"/>
                </a:solidFill>
              </a:rPr>
              <a:t>Karst</a:t>
            </a:r>
            <a:r>
              <a:rPr lang="en-US" sz="4000">
                <a:solidFill>
                  <a:srgbClr val="FFFF00"/>
                </a:solidFill>
              </a:rPr>
              <a:t>.</a:t>
            </a:r>
          </a:p>
        </p:txBody>
      </p:sp>
      <p:sp>
        <p:nvSpPr>
          <p:cNvPr id="17413" name="Rectangle 5"/>
          <p:cNvSpPr>
            <a:spLocks noGrp="1" noChangeArrowheads="1"/>
          </p:cNvSpPr>
          <p:nvPr>
            <p:ph type="body" sz="half" idx="1"/>
          </p:nvPr>
        </p:nvSpPr>
        <p:spPr>
          <a:xfrm>
            <a:off x="381000" y="3276600"/>
            <a:ext cx="4038600" cy="3581400"/>
          </a:xfrm>
        </p:spPr>
        <p:txBody>
          <a:bodyPr/>
          <a:lstStyle/>
          <a:p>
            <a:pPr algn="ctr">
              <a:buFont typeface="Wingdings" pitchFamily="2" charset="2"/>
              <a:buNone/>
            </a:pPr>
            <a:r>
              <a:rPr lang="en-US" sz="4000" dirty="0">
                <a:solidFill>
                  <a:srgbClr val="FFFF00"/>
                </a:solidFill>
              </a:rPr>
              <a:t>Water with low alkalinity is usually acidic.</a:t>
            </a:r>
            <a:r>
              <a:rPr lang="en-US" sz="2800" dirty="0"/>
              <a:t> </a:t>
            </a:r>
          </a:p>
        </p:txBody>
      </p:sp>
      <p:pic>
        <p:nvPicPr>
          <p:cNvPr id="17415" name="Picture 7" descr="stream"/>
          <p:cNvPicPr>
            <a:picLocks noChangeAspect="1" noChangeArrowheads="1"/>
          </p:cNvPicPr>
          <p:nvPr>
            <p:ph sz="half" idx="2"/>
          </p:nvPr>
        </p:nvPicPr>
        <p:blipFill>
          <a:blip r:embed="rId2" cstate="print"/>
          <a:srcRect/>
          <a:stretch>
            <a:fillRect/>
          </a:stretch>
        </p:blipFill>
        <p:spPr>
          <a:xfrm>
            <a:off x="4924425" y="2362200"/>
            <a:ext cx="4219575" cy="4495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3">
                                            <p:txEl>
                                              <p:pRg st="0" end="0"/>
                                            </p:txEl>
                                          </p:spTgt>
                                        </p:tgtEl>
                                        <p:attrNameLst>
                                          <p:attrName>style.visibility</p:attrName>
                                        </p:attrNameLst>
                                      </p:cBhvr>
                                      <p:to>
                                        <p:strVal val="visible"/>
                                      </p:to>
                                    </p:set>
                                    <p:animEffect transition="in" filter="dissolve">
                                      <p:cBhvr>
                                        <p:cTn id="11"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7813"/>
            <a:ext cx="8229600" cy="1093787"/>
          </a:xfrm>
        </p:spPr>
        <p:txBody>
          <a:bodyPr/>
          <a:lstStyle/>
          <a:p>
            <a:r>
              <a:rPr lang="en-US" sz="4800">
                <a:solidFill>
                  <a:srgbClr val="FF9900"/>
                </a:solidFill>
              </a:rPr>
              <a:t>Ammonia</a:t>
            </a:r>
          </a:p>
        </p:txBody>
      </p:sp>
      <p:sp>
        <p:nvSpPr>
          <p:cNvPr id="20483" name="Rectangle 3"/>
          <p:cNvSpPr>
            <a:spLocks noGrp="1" noChangeArrowheads="1"/>
          </p:cNvSpPr>
          <p:nvPr>
            <p:ph type="body" idx="1"/>
          </p:nvPr>
        </p:nvSpPr>
        <p:spPr>
          <a:xfrm>
            <a:off x="381000" y="1219200"/>
            <a:ext cx="8229600" cy="5638800"/>
          </a:xfrm>
        </p:spPr>
        <p:txBody>
          <a:bodyPr/>
          <a:lstStyle/>
          <a:p>
            <a:pPr algn="ctr">
              <a:lnSpc>
                <a:spcPct val="90000"/>
              </a:lnSpc>
              <a:buFont typeface="Wingdings" pitchFamily="2" charset="2"/>
              <a:buNone/>
            </a:pPr>
            <a:r>
              <a:rPr lang="en-US" sz="4000" dirty="0">
                <a:solidFill>
                  <a:srgbClr val="FFFF00"/>
                </a:solidFill>
              </a:rPr>
              <a:t>Ammonia is produced by the decay of organic matter and animal waste.</a:t>
            </a:r>
          </a:p>
          <a:p>
            <a:pPr algn="ctr">
              <a:lnSpc>
                <a:spcPct val="90000"/>
              </a:lnSpc>
              <a:buFont typeface="Wingdings" pitchFamily="2" charset="2"/>
              <a:buNone/>
            </a:pPr>
            <a:r>
              <a:rPr lang="en-US" sz="4000" dirty="0">
                <a:solidFill>
                  <a:srgbClr val="FFFF00"/>
                </a:solidFill>
              </a:rPr>
              <a:t>Ammonia is toxic to most aquatic life, especially at high </a:t>
            </a:r>
            <a:r>
              <a:rPr lang="en-US" sz="4000" dirty="0" err="1">
                <a:solidFill>
                  <a:srgbClr val="FFFF00"/>
                </a:solidFill>
              </a:rPr>
              <a:t>pH.</a:t>
            </a:r>
            <a:endParaRPr lang="en-US" sz="4000" dirty="0">
              <a:solidFill>
                <a:srgbClr val="FFFF00"/>
              </a:solidFill>
            </a:endParaRPr>
          </a:p>
          <a:p>
            <a:pPr algn="ctr">
              <a:lnSpc>
                <a:spcPct val="90000"/>
              </a:lnSpc>
              <a:buFont typeface="Wingdings" pitchFamily="2" charset="2"/>
              <a:buNone/>
            </a:pPr>
            <a:r>
              <a:rPr lang="en-US" sz="4000" dirty="0">
                <a:solidFill>
                  <a:srgbClr val="FFFF00"/>
                </a:solidFill>
              </a:rPr>
              <a:t>Bacteria readily convert ammonia to </a:t>
            </a:r>
            <a:r>
              <a:rPr lang="en-US" sz="4000" dirty="0">
                <a:solidFill>
                  <a:srgbClr val="000099"/>
                </a:solidFill>
              </a:rPr>
              <a:t>nitrate</a:t>
            </a:r>
            <a:r>
              <a:rPr lang="en-US" sz="4000" dirty="0">
                <a:solidFill>
                  <a:srgbClr val="FFFF00"/>
                </a:solidFill>
              </a:rPr>
              <a:t>. </a:t>
            </a:r>
          </a:p>
          <a:p>
            <a:pPr algn="ctr">
              <a:lnSpc>
                <a:spcPct val="90000"/>
              </a:lnSpc>
              <a:buFont typeface="Wingdings" pitchFamily="2" charset="2"/>
              <a:buNone/>
            </a:pPr>
            <a:r>
              <a:rPr lang="en-US" sz="4000" dirty="0">
                <a:solidFill>
                  <a:srgbClr val="FFFF00"/>
                </a:solidFill>
              </a:rPr>
              <a:t>(a plant nutrient)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dissolve">
                                      <p:cBhvr>
                                        <p:cTn id="11" dur="500"/>
                                        <p:tgtEl>
                                          <p:spTgt spid="2048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dissolve">
                                      <p:cBhvr>
                                        <p:cTn id="15" dur="500"/>
                                        <p:tgtEl>
                                          <p:spTgt spid="20483">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dissolve">
                                      <p:cBhvr>
                                        <p:cTn id="19" dur="500"/>
                                        <p:tgtEl>
                                          <p:spTgt spid="20483">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Effect transition="in" filter="dissolve">
                                      <p:cBhvr>
                                        <p:cTn id="23"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46,1311093369,C:\Documents and Settings\ext_user\Desktop\fox\WQ1.ppc"/>
</p:tagLst>
</file>

<file path=ppt/tags/tag10.xml><?xml version="1.0" encoding="utf-8"?>
<p:tagLst xmlns:a="http://schemas.openxmlformats.org/drawingml/2006/main" xmlns:r="http://schemas.openxmlformats.org/officeDocument/2006/relationships" xmlns:p="http://schemas.openxmlformats.org/presentationml/2006/main">
  <p:tag name="PPSNARRATION" val="36,1311093369,C:\Documents and Settings\ext_user\Desktop\fox\WQ1.ppc"/>
</p:tagLst>
</file>

<file path=ppt/tags/tag11.xml><?xml version="1.0" encoding="utf-8"?>
<p:tagLst xmlns:a="http://schemas.openxmlformats.org/drawingml/2006/main" xmlns:r="http://schemas.openxmlformats.org/officeDocument/2006/relationships" xmlns:p="http://schemas.openxmlformats.org/presentationml/2006/main">
  <p:tag name="PPSNARRATION" val="36,1311093369,C:\Documents and Settings\ext_user\Desktop\fox\WQ1.ppc"/>
</p:tagLst>
</file>

<file path=ppt/tags/tag12.xml><?xml version="1.0" encoding="utf-8"?>
<p:tagLst xmlns:a="http://schemas.openxmlformats.org/drawingml/2006/main" xmlns:r="http://schemas.openxmlformats.org/officeDocument/2006/relationships" xmlns:p="http://schemas.openxmlformats.org/presentationml/2006/main">
  <p:tag name="PPSNARRATION" val="38,1311093369,C:\Documents and Settings\ext_user\Desktop\fox\WQ1.ppc"/>
</p:tagLst>
</file>

<file path=ppt/tags/tag13.xml><?xml version="1.0" encoding="utf-8"?>
<p:tagLst xmlns:a="http://schemas.openxmlformats.org/drawingml/2006/main" xmlns:r="http://schemas.openxmlformats.org/officeDocument/2006/relationships" xmlns:p="http://schemas.openxmlformats.org/presentationml/2006/main">
  <p:tag name="PPSNARRATION" val="49,1311093369,C:\Documents and Settings\ext_user\Desktop\fox\WQ1.ppc"/>
</p:tagLst>
</file>

<file path=ppt/tags/tag14.xml><?xml version="1.0" encoding="utf-8"?>
<p:tagLst xmlns:a="http://schemas.openxmlformats.org/drawingml/2006/main" xmlns:r="http://schemas.openxmlformats.org/officeDocument/2006/relationships" xmlns:p="http://schemas.openxmlformats.org/presentationml/2006/main">
  <p:tag name="PPSNARRATION" val="54,1311093369,C:\Documents and Settings\ext_user\Desktop\fox\WQ1.ppc"/>
</p:tagLst>
</file>

<file path=ppt/tags/tag15.xml><?xml version="1.0" encoding="utf-8"?>
<p:tagLst xmlns:a="http://schemas.openxmlformats.org/drawingml/2006/main" xmlns:r="http://schemas.openxmlformats.org/officeDocument/2006/relationships" xmlns:p="http://schemas.openxmlformats.org/presentationml/2006/main">
  <p:tag name="PPSNARRATION" val="55,1311093369,C:\Documents and Settings\ext_user\Desktop\fox\WQ1.ppc"/>
</p:tagLst>
</file>

<file path=ppt/tags/tag16.xml><?xml version="1.0" encoding="utf-8"?>
<p:tagLst xmlns:a="http://schemas.openxmlformats.org/drawingml/2006/main" xmlns:r="http://schemas.openxmlformats.org/officeDocument/2006/relationships" xmlns:p="http://schemas.openxmlformats.org/presentationml/2006/main">
  <p:tag name="PPSNARRATION" val="49,1311093369,C:\Documents and Settings\ext_user\Desktop\fox\WQ1.ppc"/>
</p:tagLst>
</file>

<file path=ppt/tags/tag17.xml><?xml version="1.0" encoding="utf-8"?>
<p:tagLst xmlns:a="http://schemas.openxmlformats.org/drawingml/2006/main" xmlns:r="http://schemas.openxmlformats.org/officeDocument/2006/relationships" xmlns:p="http://schemas.openxmlformats.org/presentationml/2006/main">
  <p:tag name="PPSNARRATION" val="49,1311093369,C:\Documents and Settings\ext_user\Desktop\fox\WQ1.ppc"/>
</p:tagLst>
</file>

<file path=ppt/tags/tag18.xml><?xml version="1.0" encoding="utf-8"?>
<p:tagLst xmlns:a="http://schemas.openxmlformats.org/drawingml/2006/main" xmlns:r="http://schemas.openxmlformats.org/officeDocument/2006/relationships" xmlns:p="http://schemas.openxmlformats.org/presentationml/2006/main">
  <p:tag name="PPSNARRATION" val="49,1311093369,C:\Documents and Settings\ext_user\Desktop\fox\WQ1.ppc"/>
</p:tagLst>
</file>

<file path=ppt/tags/tag19.xml><?xml version="1.0" encoding="utf-8"?>
<p:tagLst xmlns:a="http://schemas.openxmlformats.org/drawingml/2006/main" xmlns:r="http://schemas.openxmlformats.org/officeDocument/2006/relationships" xmlns:p="http://schemas.openxmlformats.org/presentationml/2006/main">
  <p:tag name="PPSNARRATION" val="62,1311093369,C:\Documents and Settings\ext_user\Desktop\fox\WQ1.ppc"/>
</p:tagLst>
</file>

<file path=ppt/tags/tag2.xml><?xml version="1.0" encoding="utf-8"?>
<p:tagLst xmlns:a="http://schemas.openxmlformats.org/drawingml/2006/main" xmlns:r="http://schemas.openxmlformats.org/officeDocument/2006/relationships" xmlns:p="http://schemas.openxmlformats.org/presentationml/2006/main">
  <p:tag name="PPSNARRATION" val="47,1311093369,C:\Documents and Settings\ext_user\Desktop\fox\WQ1.ppc"/>
</p:tagLst>
</file>

<file path=ppt/tags/tag20.xml><?xml version="1.0" encoding="utf-8"?>
<p:tagLst xmlns:a="http://schemas.openxmlformats.org/drawingml/2006/main" xmlns:r="http://schemas.openxmlformats.org/officeDocument/2006/relationships" xmlns:p="http://schemas.openxmlformats.org/presentationml/2006/main">
  <p:tag name="PPSNARRATION" val="63,1311093369,C:\Documents and Settings\ext_user\Desktop\fox\WQ1.ppc"/>
</p:tagLst>
</file>

<file path=ppt/tags/tag21.xml><?xml version="1.0" encoding="utf-8"?>
<p:tagLst xmlns:a="http://schemas.openxmlformats.org/drawingml/2006/main" xmlns:r="http://schemas.openxmlformats.org/officeDocument/2006/relationships" xmlns:p="http://schemas.openxmlformats.org/presentationml/2006/main">
  <p:tag name="PPSNARRATION" val="64,1311093369,C:\Documents and Settings\ext_user\Desktop\fox\WQ1.ppc"/>
</p:tagLst>
</file>

<file path=ppt/tags/tag22.xml><?xml version="1.0" encoding="utf-8"?>
<p:tagLst xmlns:a="http://schemas.openxmlformats.org/drawingml/2006/main" xmlns:r="http://schemas.openxmlformats.org/officeDocument/2006/relationships" xmlns:p="http://schemas.openxmlformats.org/presentationml/2006/main">
  <p:tag name="PPSNARRATION" val="65,1311093369,C:\Documents and Settings\ext_user\Desktop\fox\WQ1.ppc"/>
</p:tagLst>
</file>

<file path=ppt/tags/tag23.xml><?xml version="1.0" encoding="utf-8"?>
<p:tagLst xmlns:a="http://schemas.openxmlformats.org/drawingml/2006/main" xmlns:r="http://schemas.openxmlformats.org/officeDocument/2006/relationships" xmlns:p="http://schemas.openxmlformats.org/presentationml/2006/main">
  <p:tag name="PPSNARRATION" val="68,1311093369,C:\Documents and Settings\ext_user\Desktop\fox\WQ1.ppc"/>
</p:tagLst>
</file>

<file path=ppt/tags/tag24.xml><?xml version="1.0" encoding="utf-8"?>
<p:tagLst xmlns:a="http://schemas.openxmlformats.org/drawingml/2006/main" xmlns:r="http://schemas.openxmlformats.org/officeDocument/2006/relationships" xmlns:p="http://schemas.openxmlformats.org/presentationml/2006/main">
  <p:tag name="PPSNARRATION" val="69,1311093369,C:\Documents and Settings\ext_user\Desktop\fox\WQ1.ppc"/>
</p:tagLst>
</file>

<file path=ppt/tags/tag25.xml><?xml version="1.0" encoding="utf-8"?>
<p:tagLst xmlns:a="http://schemas.openxmlformats.org/drawingml/2006/main" xmlns:r="http://schemas.openxmlformats.org/officeDocument/2006/relationships" xmlns:p="http://schemas.openxmlformats.org/presentationml/2006/main">
  <p:tag name="PPSNARRATION" val="66,1311093369,C:\Documents and Settings\ext_user\Desktop\fox\WQ1.ppc"/>
</p:tagLst>
</file>

<file path=ppt/tags/tag3.xml><?xml version="1.0" encoding="utf-8"?>
<p:tagLst xmlns:a="http://schemas.openxmlformats.org/drawingml/2006/main" xmlns:r="http://schemas.openxmlformats.org/officeDocument/2006/relationships" xmlns:p="http://schemas.openxmlformats.org/presentationml/2006/main">
  <p:tag name="PPSNARRATION" val="27,1311093369,C:\Documents and Settings\ext_user\Desktop\fox\WQ1.ppc"/>
</p:tagLst>
</file>

<file path=ppt/tags/tag4.xml><?xml version="1.0" encoding="utf-8"?>
<p:tagLst xmlns:a="http://schemas.openxmlformats.org/drawingml/2006/main" xmlns:r="http://schemas.openxmlformats.org/officeDocument/2006/relationships" xmlns:p="http://schemas.openxmlformats.org/presentationml/2006/main">
  <p:tag name="PPSNARRATION" val="30,1311093369,C:\Documents and Settings\ext_user\Desktop\fox\WQ1.ppc"/>
</p:tagLst>
</file>

<file path=ppt/tags/tag5.xml><?xml version="1.0" encoding="utf-8"?>
<p:tagLst xmlns:a="http://schemas.openxmlformats.org/drawingml/2006/main" xmlns:r="http://schemas.openxmlformats.org/officeDocument/2006/relationships" xmlns:p="http://schemas.openxmlformats.org/presentationml/2006/main">
  <p:tag name="PPSNARRATION" val="31,1311093369,C:\Documents and Settings\ext_user\Desktop\fox\WQ1.ppc"/>
</p:tagLst>
</file>

<file path=ppt/tags/tag6.xml><?xml version="1.0" encoding="utf-8"?>
<p:tagLst xmlns:a="http://schemas.openxmlformats.org/drawingml/2006/main" xmlns:r="http://schemas.openxmlformats.org/officeDocument/2006/relationships" xmlns:p="http://schemas.openxmlformats.org/presentationml/2006/main">
  <p:tag name="PPSNARRATION" val="34,1311093369,C:\Documents and Settings\ext_user\Desktop\fox\WQ1.ppc"/>
</p:tagLst>
</file>

<file path=ppt/tags/tag7.xml><?xml version="1.0" encoding="utf-8"?>
<p:tagLst xmlns:a="http://schemas.openxmlformats.org/drawingml/2006/main" xmlns:r="http://schemas.openxmlformats.org/officeDocument/2006/relationships" xmlns:p="http://schemas.openxmlformats.org/presentationml/2006/main">
  <p:tag name="PPSNARRATION" val="34,1311093369,C:\Documents and Settings\ext_user\Desktop\fox\WQ1.ppc"/>
</p:tagLst>
</file>

<file path=ppt/tags/tag8.xml><?xml version="1.0" encoding="utf-8"?>
<p:tagLst xmlns:a="http://schemas.openxmlformats.org/drawingml/2006/main" xmlns:r="http://schemas.openxmlformats.org/officeDocument/2006/relationships" xmlns:p="http://schemas.openxmlformats.org/presentationml/2006/main">
  <p:tag name="PPSNARRATION" val="32,1311093369,C:\Documents and Settings\ext_user\Desktop\fox\WQ1.ppc"/>
</p:tagLst>
</file>

<file path=ppt/tags/tag9.xml><?xml version="1.0" encoding="utf-8"?>
<p:tagLst xmlns:a="http://schemas.openxmlformats.org/drawingml/2006/main" xmlns:r="http://schemas.openxmlformats.org/officeDocument/2006/relationships" xmlns:p="http://schemas.openxmlformats.org/presentationml/2006/main">
  <p:tag name="PPSNARRATION" val="32,1311093369,C:\Documents and Settings\ext_user\Desktop\fox\WQ1.ppc"/>
</p:tagLst>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588</TotalTime>
  <Words>1036</Words>
  <Application>Microsoft Office PowerPoint</Application>
  <PresentationFormat>On-screen Show (4:3)</PresentationFormat>
  <Paragraphs>116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Times New Roman</vt:lpstr>
      <vt:lpstr>Verdana</vt:lpstr>
      <vt:lpstr>Wingdings</vt:lpstr>
      <vt:lpstr>Symbol</vt:lpstr>
      <vt:lpstr>Cliff</vt:lpstr>
      <vt:lpstr>Slide 1</vt:lpstr>
      <vt:lpstr>Units for Measuring Water Quality</vt:lpstr>
      <vt:lpstr>Slide 3</vt:lpstr>
      <vt:lpstr>Slide 4</vt:lpstr>
      <vt:lpstr>Slide 5</vt:lpstr>
      <vt:lpstr>Water Quality Indicators</vt:lpstr>
      <vt:lpstr>Slide 7</vt:lpstr>
      <vt:lpstr>Limestone bedrock areas often have caves and sinkholes, known as Karst.</vt:lpstr>
      <vt:lpstr>Ammonia</vt:lpstr>
      <vt:lpstr>Ammonia</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Sediment</vt:lpstr>
      <vt:lpstr>Sediment</vt:lpstr>
      <vt:lpstr>Slide 29</vt:lpstr>
      <vt:lpstr>Slide 30</vt:lpstr>
      <vt:lpstr>Slide 31</vt:lpstr>
      <vt:lpstr>Slide 32</vt:lpstr>
      <vt:lpstr>Slide 33</vt:lpstr>
      <vt:lpstr>Slide 34</vt:lpstr>
      <vt:lpstr>Slide 35</vt:lpstr>
      <vt:lpstr>Slide 36</vt:lpstr>
    </vt:vector>
  </TitlesOfParts>
  <Company>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dc:creator>
  <cp:lastModifiedBy>Michelle</cp:lastModifiedBy>
  <cp:revision>10</cp:revision>
  <dcterms:created xsi:type="dcterms:W3CDTF">2006-03-17T13:02:25Z</dcterms:created>
  <dcterms:modified xsi:type="dcterms:W3CDTF">2015-04-25T18:34:51Z</dcterms:modified>
</cp:coreProperties>
</file>